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1" r:id="rId2"/>
    <p:sldId id="284" r:id="rId3"/>
    <p:sldId id="285" r:id="rId4"/>
    <p:sldId id="263" r:id="rId5"/>
    <p:sldId id="264" r:id="rId6"/>
    <p:sldId id="287" r:id="rId7"/>
    <p:sldId id="286" r:id="rId8"/>
    <p:sldId id="268" r:id="rId9"/>
    <p:sldId id="288" r:id="rId10"/>
    <p:sldId id="290" r:id="rId11"/>
    <p:sldId id="265" r:id="rId12"/>
    <p:sldId id="289" r:id="rId13"/>
    <p:sldId id="293" r:id="rId14"/>
    <p:sldId id="267" r:id="rId15"/>
    <p:sldId id="291" r:id="rId16"/>
    <p:sldId id="294" r:id="rId17"/>
    <p:sldId id="296" r:id="rId18"/>
    <p:sldId id="304" r:id="rId19"/>
    <p:sldId id="301" r:id="rId20"/>
    <p:sldId id="266" r:id="rId21"/>
    <p:sldId id="300" r:id="rId22"/>
    <p:sldId id="305" r:id="rId23"/>
    <p:sldId id="276" r:id="rId24"/>
    <p:sldId id="302" r:id="rId25"/>
    <p:sldId id="277" r:id="rId26"/>
    <p:sldId id="270" r:id="rId27"/>
    <p:sldId id="306" r:id="rId28"/>
    <p:sldId id="299" r:id="rId29"/>
    <p:sldId id="303" r:id="rId30"/>
    <p:sldId id="282" r:id="rId31"/>
    <p:sldId id="298" r:id="rId32"/>
    <p:sldId id="297" r:id="rId33"/>
    <p:sldId id="259" r:id="rId3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A"/>
    <a:srgbClr val="FFFFFF"/>
    <a:srgbClr val="336699"/>
    <a:srgbClr val="0066CC"/>
    <a:srgbClr val="0000FF"/>
    <a:srgbClr val="FF762F"/>
    <a:srgbClr val="DD3137"/>
    <a:srgbClr val="A4B59B"/>
    <a:srgbClr val="A4B70A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226" autoAdjust="0"/>
  </p:normalViewPr>
  <p:slideViewPr>
    <p:cSldViewPr snapToGrid="0" snapToObjects="1">
      <p:cViewPr varScale="1">
        <p:scale>
          <a:sx n="116" d="100"/>
          <a:sy n="116" d="100"/>
        </p:scale>
        <p:origin x="1500" y="108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26AFDB-A4FA-4051-AB58-6D03EAC3BA8E}" type="datetimeFigureOut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0AD7C1-2705-4351-9B9B-86F3195247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805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AA035C-78E8-4B1B-B0F4-74768E556F68}" type="datetimeFigureOut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AD3286-81A8-4453-86FA-A47F853F5C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000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1434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C4948E-DF5B-4852-9B83-2E650624EC8E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053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Internet-Segura-For-Kids-1886436838309254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s4k.es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hyperlink" Target="https://twitter.com/is4kids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 userDrawn="1"/>
        </p:nvSpPr>
        <p:spPr>
          <a:xfrm>
            <a:off x="5646738" y="2847975"/>
            <a:ext cx="1908175" cy="19081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Rectángulo 13"/>
          <p:cNvSpPr/>
          <p:nvPr userDrawn="1"/>
        </p:nvSpPr>
        <p:spPr>
          <a:xfrm>
            <a:off x="814388" y="2849563"/>
            <a:ext cx="5786437" cy="19081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009ADA"/>
              </a:solidFill>
            </a:endParaRPr>
          </a:p>
        </p:txBody>
      </p:sp>
      <p:sp>
        <p:nvSpPr>
          <p:cNvPr id="15" name="Rectángulo 14"/>
          <p:cNvSpPr/>
          <p:nvPr userDrawn="1"/>
        </p:nvSpPr>
        <p:spPr>
          <a:xfrm>
            <a:off x="1620838" y="0"/>
            <a:ext cx="12858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 userDrawn="1"/>
        </p:nvSpPr>
        <p:spPr>
          <a:xfrm>
            <a:off x="0" y="0"/>
            <a:ext cx="1704975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753" y="6106629"/>
            <a:ext cx="1870075" cy="49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56" y="6215063"/>
            <a:ext cx="14478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1865029" y="3186248"/>
            <a:ext cx="5343705" cy="19001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7" name="Rectángulo redondeado 26"/>
          <p:cNvSpPr/>
          <p:nvPr userDrawn="1"/>
        </p:nvSpPr>
        <p:spPr>
          <a:xfrm>
            <a:off x="762454" y="526292"/>
            <a:ext cx="3041196" cy="14360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7" y="882030"/>
            <a:ext cx="3070724" cy="72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6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 userDrawn="1"/>
        </p:nvSpPr>
        <p:spPr>
          <a:xfrm>
            <a:off x="0" y="6089651"/>
            <a:ext cx="9144000" cy="795337"/>
          </a:xfrm>
          <a:prstGeom prst="rect">
            <a:avLst/>
          </a:prstGeom>
          <a:solidFill>
            <a:srgbClr val="009AD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8644D79-FF58-49FA-9CEE-E4BEE994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6089650"/>
            <a:ext cx="7390872" cy="795337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959310A8-8E94-4C5C-A3FE-39AECE3E1269}"/>
              </a:ext>
            </a:extLst>
          </p:cNvPr>
          <p:cNvSpPr/>
          <p:nvPr userDrawn="1"/>
        </p:nvSpPr>
        <p:spPr>
          <a:xfrm>
            <a:off x="0" y="6839267"/>
            <a:ext cx="9144000" cy="45719"/>
          </a:xfrm>
          <a:prstGeom prst="rect">
            <a:avLst/>
          </a:prstGeom>
          <a:solidFill>
            <a:srgbClr val="A4B70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/>
              <a:t> </a:t>
            </a:r>
          </a:p>
        </p:txBody>
      </p:sp>
      <p:grpSp>
        <p:nvGrpSpPr>
          <p:cNvPr id="17" name="Grupo 16"/>
          <p:cNvGrpSpPr/>
          <p:nvPr userDrawn="1"/>
        </p:nvGrpSpPr>
        <p:grpSpPr>
          <a:xfrm>
            <a:off x="7483037" y="6194964"/>
            <a:ext cx="1510336" cy="575400"/>
            <a:chOff x="7483037" y="6194964"/>
            <a:chExt cx="1510336" cy="575400"/>
          </a:xfrm>
        </p:grpSpPr>
        <p:pic>
          <p:nvPicPr>
            <p:cNvPr id="18" name="Imagen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7924" y="6194964"/>
              <a:ext cx="1425984" cy="252235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3893" y="6531429"/>
              <a:ext cx="879480" cy="238935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 userDrawn="1"/>
          </p:nvSpPr>
          <p:spPr>
            <a:xfrm>
              <a:off x="7483037" y="6447199"/>
              <a:ext cx="6783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dirty="0" smtClean="0">
                  <a:solidFill>
                    <a:schemeClr val="bg1">
                      <a:lumMod val="95000"/>
                    </a:schemeClr>
                  </a:solidFill>
                </a:rPr>
                <a:t>A través de:</a:t>
              </a:r>
              <a:endParaRPr lang="es-ES" sz="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78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259307"/>
            <a:ext cx="8864600" cy="5866857"/>
          </a:xfrm>
          <a:prstGeom prst="rect">
            <a:avLst/>
          </a:prstGeom>
        </p:spPr>
        <p:txBody>
          <a:bodyPr/>
          <a:lstStyle>
            <a:lvl1pPr>
              <a:buClr>
                <a:srgbClr val="9DB900"/>
              </a:buClr>
              <a:buFont typeface="Wingdings" pitchFamily="2" charset="2"/>
              <a:buChar char=""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9DB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9DB900"/>
              </a:buClr>
              <a:buSzPct val="85000"/>
              <a:buFont typeface="Calibri" pitchFamily="34" charset="0"/>
              <a:buChar char="□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9DB90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9DB90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AEF6F14-6789-471A-8247-32C4F3CD89EC}"/>
              </a:ext>
            </a:extLst>
          </p:cNvPr>
          <p:cNvSpPr/>
          <p:nvPr userDrawn="1"/>
        </p:nvSpPr>
        <p:spPr>
          <a:xfrm>
            <a:off x="0" y="6089651"/>
            <a:ext cx="9144000" cy="795337"/>
          </a:xfrm>
          <a:prstGeom prst="rect">
            <a:avLst/>
          </a:prstGeom>
          <a:solidFill>
            <a:srgbClr val="009AD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/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146AB71-3F0D-426D-B1CF-A807F4C3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7325173" cy="79533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2F9CFCAB-FB13-4588-A08A-EC28A67B44A0}"/>
              </a:ext>
            </a:extLst>
          </p:cNvPr>
          <p:cNvSpPr/>
          <p:nvPr userDrawn="1"/>
        </p:nvSpPr>
        <p:spPr>
          <a:xfrm>
            <a:off x="0" y="6839267"/>
            <a:ext cx="9144000" cy="45719"/>
          </a:xfrm>
          <a:prstGeom prst="rect">
            <a:avLst/>
          </a:prstGeom>
          <a:solidFill>
            <a:srgbClr val="A4B70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/>
              <a:t> </a:t>
            </a:r>
          </a:p>
        </p:txBody>
      </p:sp>
      <p:grpSp>
        <p:nvGrpSpPr>
          <p:cNvPr id="18" name="Grupo 17"/>
          <p:cNvGrpSpPr/>
          <p:nvPr userDrawn="1"/>
        </p:nvGrpSpPr>
        <p:grpSpPr>
          <a:xfrm>
            <a:off x="7483037" y="6194964"/>
            <a:ext cx="1510336" cy="575400"/>
            <a:chOff x="7483037" y="6194964"/>
            <a:chExt cx="1510336" cy="575400"/>
          </a:xfrm>
        </p:grpSpPr>
        <p:pic>
          <p:nvPicPr>
            <p:cNvPr id="19" name="Imagen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7924" y="6194964"/>
              <a:ext cx="1425984" cy="252235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3893" y="6531429"/>
              <a:ext cx="879480" cy="238935"/>
            </a:xfrm>
            <a:prstGeom prst="rect">
              <a:avLst/>
            </a:prstGeom>
          </p:spPr>
        </p:pic>
        <p:sp>
          <p:nvSpPr>
            <p:cNvPr id="21" name="CuadroTexto 20"/>
            <p:cNvSpPr txBox="1"/>
            <p:nvPr userDrawn="1"/>
          </p:nvSpPr>
          <p:spPr>
            <a:xfrm>
              <a:off x="7483037" y="6447199"/>
              <a:ext cx="6783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dirty="0" smtClean="0">
                  <a:solidFill>
                    <a:schemeClr val="bg1">
                      <a:lumMod val="95000"/>
                    </a:schemeClr>
                  </a:solidFill>
                </a:rPr>
                <a:t>A través de:</a:t>
              </a:r>
              <a:endParaRPr lang="es-ES" sz="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86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7741782" y="6080138"/>
            <a:ext cx="1351285" cy="571687"/>
            <a:chOff x="7741782" y="6080138"/>
            <a:chExt cx="1351285" cy="571687"/>
          </a:xfrm>
        </p:grpSpPr>
        <p:pic>
          <p:nvPicPr>
            <p:cNvPr id="8" name="Imagen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232" y="6080138"/>
              <a:ext cx="1195882" cy="28219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0173" y="6469015"/>
              <a:ext cx="672894" cy="182810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 userDrawn="1"/>
          </p:nvSpPr>
          <p:spPr>
            <a:xfrm>
              <a:off x="7741782" y="6407667"/>
              <a:ext cx="6783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dirty="0" smtClean="0">
                  <a:solidFill>
                    <a:schemeClr val="bg1">
                      <a:lumMod val="65000"/>
                    </a:schemeClr>
                  </a:solidFill>
                </a:rPr>
                <a:t>A través de:</a:t>
              </a:r>
              <a:endParaRPr lang="es-ES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28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975" y="6027311"/>
            <a:ext cx="1725613" cy="45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ángulo 30"/>
          <p:cNvSpPr/>
          <p:nvPr userDrawn="1"/>
        </p:nvSpPr>
        <p:spPr>
          <a:xfrm>
            <a:off x="0" y="0"/>
            <a:ext cx="9144000" cy="11020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9ADA"/>
              </a:solidFill>
            </a:endParaRPr>
          </a:p>
        </p:txBody>
      </p:sp>
      <p:sp>
        <p:nvSpPr>
          <p:cNvPr id="32" name="TextBox 4"/>
          <p:cNvSpPr txBox="1">
            <a:spLocks noChangeArrowheads="1"/>
          </p:cNvSpPr>
          <p:nvPr userDrawn="1"/>
        </p:nvSpPr>
        <p:spPr bwMode="auto">
          <a:xfrm>
            <a:off x="2287587" y="168225"/>
            <a:ext cx="4649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ES" sz="3600" b="1" dirty="0">
                <a:solidFill>
                  <a:schemeClr val="bg1"/>
                </a:solidFill>
              </a:rPr>
              <a:t>Gracias </a:t>
            </a:r>
            <a:r>
              <a:rPr lang="en-US" altLang="es-ES" sz="3600" b="1" dirty="0" err="1">
                <a:solidFill>
                  <a:schemeClr val="bg1"/>
                </a:solidFill>
              </a:rPr>
              <a:t>por</a:t>
            </a:r>
            <a:r>
              <a:rPr lang="en-US" altLang="es-ES" sz="3600" b="1" dirty="0">
                <a:solidFill>
                  <a:schemeClr val="bg1"/>
                </a:solidFill>
              </a:rPr>
              <a:t> </a:t>
            </a:r>
            <a:r>
              <a:rPr lang="en-US" altLang="es-ES" sz="3600" b="1" dirty="0" err="1">
                <a:solidFill>
                  <a:schemeClr val="bg1"/>
                </a:solidFill>
              </a:rPr>
              <a:t>su</a:t>
            </a:r>
            <a:r>
              <a:rPr lang="en-US" altLang="es-ES" sz="3600" b="1" dirty="0">
                <a:solidFill>
                  <a:schemeClr val="bg1"/>
                </a:solidFill>
              </a:rPr>
              <a:t> </a:t>
            </a:r>
            <a:r>
              <a:rPr lang="en-US" altLang="es-ES" sz="3600" b="1" dirty="0" err="1">
                <a:solidFill>
                  <a:schemeClr val="bg1"/>
                </a:solidFill>
              </a:rPr>
              <a:t>atención</a:t>
            </a:r>
            <a:endParaRPr lang="en-US" altLang="es-ES" sz="3600" b="1" dirty="0">
              <a:solidFill>
                <a:schemeClr val="bg1"/>
              </a:solidFill>
            </a:endParaRPr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54" y="6030047"/>
            <a:ext cx="1479304" cy="45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n 3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00" y="5963954"/>
            <a:ext cx="2471362" cy="58317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54" y="1547636"/>
            <a:ext cx="2155568" cy="2836992"/>
          </a:xfrm>
          <a:prstGeom prst="rect">
            <a:avLst/>
          </a:prstGeom>
        </p:spPr>
      </p:pic>
      <p:grpSp>
        <p:nvGrpSpPr>
          <p:cNvPr id="36" name="Grupo 35"/>
          <p:cNvGrpSpPr/>
          <p:nvPr userDrawn="1"/>
        </p:nvGrpSpPr>
        <p:grpSpPr>
          <a:xfrm>
            <a:off x="4481852" y="1270252"/>
            <a:ext cx="3638536" cy="3477875"/>
            <a:chOff x="4481852" y="1270252"/>
            <a:chExt cx="3638536" cy="3477875"/>
          </a:xfrm>
        </p:grpSpPr>
        <p:grpSp>
          <p:nvGrpSpPr>
            <p:cNvPr id="37" name="Grupo 36"/>
            <p:cNvGrpSpPr/>
            <p:nvPr userDrawn="1"/>
          </p:nvGrpSpPr>
          <p:grpSpPr>
            <a:xfrm>
              <a:off x="4481852" y="1270252"/>
              <a:ext cx="3638536" cy="3477875"/>
              <a:chOff x="4852322" y="1587101"/>
              <a:chExt cx="3638536" cy="3477875"/>
            </a:xfrm>
          </p:grpSpPr>
          <p:grpSp>
            <p:nvGrpSpPr>
              <p:cNvPr id="39" name="Grupo 38"/>
              <p:cNvGrpSpPr/>
              <p:nvPr userDrawn="1"/>
            </p:nvGrpSpPr>
            <p:grpSpPr>
              <a:xfrm>
                <a:off x="4953240" y="1587101"/>
                <a:ext cx="3537618" cy="3477875"/>
                <a:chOff x="4906294" y="2728362"/>
                <a:chExt cx="3537618" cy="3477875"/>
              </a:xfrm>
            </p:grpSpPr>
            <p:sp>
              <p:nvSpPr>
                <p:cNvPr id="41" name="17 CuadroTexto"/>
                <p:cNvSpPr txBox="1"/>
                <p:nvPr userDrawn="1"/>
              </p:nvSpPr>
              <p:spPr>
                <a:xfrm>
                  <a:off x="5325756" y="2728362"/>
                  <a:ext cx="3118156" cy="3477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defTabSz="457200" rtl="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" sz="2000" b="1" u="none" kern="1200" dirty="0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rPr>
                    <a:t>https://www.is4k.es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s-ES" sz="20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https://incibe.es</a:t>
                  </a:r>
                </a:p>
                <a:p>
                  <a:pPr>
                    <a:lnSpc>
                      <a:spcPct val="100000"/>
                    </a:lnSpc>
                  </a:pPr>
                  <a:endParaRPr lang="es-ES" sz="20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  <a:p>
                  <a:pPr>
                    <a:lnSpc>
                      <a:spcPct val="100000"/>
                    </a:lnSpc>
                  </a:pPr>
                  <a:r>
                    <a:rPr lang="es-ES" sz="20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contacto@is4k.es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s-ES" sz="20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  <a:p>
                  <a:pPr>
                    <a:lnSpc>
                      <a:spcPct val="100000"/>
                    </a:lnSpc>
                  </a:pPr>
                  <a:r>
                    <a:rPr lang="es-ES" sz="20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Internet Segura </a:t>
                  </a:r>
                  <a:r>
                    <a:rPr lang="es-ES" sz="20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for</a:t>
                  </a:r>
                  <a:r>
                    <a:rPr lang="es-ES" sz="20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 </a:t>
                  </a:r>
                  <a:r>
                    <a:rPr lang="es-ES" sz="20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Kids</a:t>
                  </a:r>
                  <a:endParaRPr lang="es-ES" sz="20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s-ES" sz="20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  <a:p>
                  <a:pPr>
                    <a:lnSpc>
                      <a:spcPct val="100000"/>
                    </a:lnSpc>
                  </a:pPr>
                  <a:r>
                    <a:rPr lang="es-ES" sz="20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@is4k / @</a:t>
                  </a:r>
                  <a:r>
                    <a:rPr lang="es-ES" sz="20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incibe</a:t>
                  </a:r>
                  <a:endParaRPr lang="es-ES" sz="20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  <a:p>
                  <a:pPr>
                    <a:lnSpc>
                      <a:spcPct val="100000"/>
                    </a:lnSpc>
                  </a:pPr>
                  <a:endParaRPr lang="es-ES" sz="20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  <a:p>
                  <a:pPr>
                    <a:lnSpc>
                      <a:spcPct val="100000"/>
                    </a:lnSpc>
                  </a:pPr>
                  <a:r>
                    <a:rPr lang="es-ES" sz="20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Suscripción Boletines</a:t>
                  </a:r>
                </a:p>
              </p:txBody>
            </p:sp>
            <p:pic>
              <p:nvPicPr>
                <p:cNvPr id="42" name="Picture 4" descr="http://us.cdn1.123rf.com/168nwm/alexwhite/alexwhite1302/alexwhite130202469/18037127-casa-azul-cuadrado-icono-web-brillante-en-el-fondo-blanco.jpg">
                  <a:hlinkClick r:id="rId6"/>
                </p:cNvPr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7" cstate="print"/>
                <a:srcRect t="8988" b="13772"/>
                <a:stretch/>
              </p:blipFill>
              <p:spPr bwMode="auto">
                <a:xfrm>
                  <a:off x="4906294" y="2888820"/>
                  <a:ext cx="352929" cy="272602"/>
                </a:xfrm>
                <a:prstGeom prst="rect">
                  <a:avLst/>
                </a:prstGeom>
                <a:noFill/>
              </p:spPr>
            </p:pic>
            <p:pic>
              <p:nvPicPr>
                <p:cNvPr id="43" name="Imagen 42">
                  <a:hlinkClick r:id="rId8"/>
                </p:cNvPr>
                <p:cNvPicPr>
                  <a:picLocks noChangeAspect="1"/>
                </p:cNvPicPr>
                <p:nvPr userDrawn="1"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4963388" y="4630619"/>
                  <a:ext cx="295835" cy="307213"/>
                </a:xfrm>
                <a:prstGeom prst="rect">
                  <a:avLst/>
                </a:prstGeom>
              </p:spPr>
            </p:pic>
            <p:pic>
              <p:nvPicPr>
                <p:cNvPr id="44" name="Imagen 43">
                  <a:hlinkClick r:id="rId10"/>
                </p:cNvPr>
                <p:cNvPicPr>
                  <a:picLocks noChangeAspect="1"/>
                </p:cNvPicPr>
                <p:nvPr userDrawn="1"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4958147" y="5235932"/>
                  <a:ext cx="307213" cy="307213"/>
                </a:xfrm>
                <a:prstGeom prst="rect">
                  <a:avLst/>
                </a:prstGeom>
              </p:spPr>
            </p:pic>
          </p:grpSp>
          <p:pic>
            <p:nvPicPr>
              <p:cNvPr id="40" name="Imagen 39"/>
              <p:cNvPicPr>
                <a:picLocks noChangeAspect="1"/>
              </p:cNvPicPr>
              <p:nvPr userDrawn="1"/>
            </p:nvPicPr>
            <p:blipFill>
              <a:blip r:embed="rId12"/>
              <a:stretch>
                <a:fillRect/>
              </a:stretch>
            </p:blipFill>
            <p:spPr>
              <a:xfrm flipH="1">
                <a:off x="4852322" y="4730567"/>
                <a:ext cx="611857" cy="321718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4689372" y="2570226"/>
              <a:ext cx="273600" cy="27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213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5" r:id="rId4"/>
    <p:sldLayoutId id="2147483697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whpii1co1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8.svg"/><Relationship Id="rId18" Type="http://schemas.openxmlformats.org/officeDocument/2006/relationships/image" Target="../media/image24.png"/><Relationship Id="rId3" Type="http://schemas.openxmlformats.org/officeDocument/2006/relationships/image" Target="../media/image15.jpeg"/><Relationship Id="rId21" Type="http://schemas.openxmlformats.org/officeDocument/2006/relationships/image" Target="../media/image26.svg"/><Relationship Id="rId7" Type="http://schemas.openxmlformats.org/officeDocument/2006/relationships/image" Target="../media/image12.svg"/><Relationship Id="rId12" Type="http://schemas.openxmlformats.org/officeDocument/2006/relationships/image" Target="../media/image21.png"/><Relationship Id="rId17" Type="http://schemas.openxmlformats.org/officeDocument/2006/relationships/image" Target="../media/image22.svg"/><Relationship Id="rId2" Type="http://schemas.openxmlformats.org/officeDocument/2006/relationships/image" Target="../media/image14.jpe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6.svg"/><Relationship Id="rId5" Type="http://schemas.openxmlformats.org/officeDocument/2006/relationships/image" Target="../media/image17.jpeg"/><Relationship Id="rId15" Type="http://schemas.openxmlformats.org/officeDocument/2006/relationships/image" Target="../media/image20.svg"/><Relationship Id="rId10" Type="http://schemas.openxmlformats.org/officeDocument/2006/relationships/image" Target="../media/image20.png"/><Relationship Id="rId19" Type="http://schemas.openxmlformats.org/officeDocument/2006/relationships/image" Target="../media/image24.svg"/><Relationship Id="rId4" Type="http://schemas.openxmlformats.org/officeDocument/2006/relationships/image" Target="../media/image16.jpeg"/><Relationship Id="rId9" Type="http://schemas.openxmlformats.org/officeDocument/2006/relationships/image" Target="../media/image14.sv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INa46HeWg8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ctrTitle"/>
          </p:nvPr>
        </p:nvSpPr>
        <p:spPr bwMode="auto">
          <a:xfrm>
            <a:off x="1770063" y="2900363"/>
            <a:ext cx="5564187" cy="1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120000"/>
              </a:lnSpc>
            </a:pPr>
            <a:r>
              <a:rPr lang="es-ES" altLang="es-ES" sz="4000" dirty="0"/>
              <a:t>LA CIBERSEGURIDAD ES PARTE DE TU DÍA A DÍA</a:t>
            </a:r>
            <a:br>
              <a:rPr lang="es-ES" altLang="es-ES" sz="4000" dirty="0"/>
            </a:br>
            <a:r>
              <a:rPr lang="es-ES" altLang="es-ES" sz="2200" dirty="0"/>
              <a:t>(MENORES A PARTIR DE 14 AÑOS)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emo 24">
            <a:extLst>
              <a:ext uri="{FF2B5EF4-FFF2-40B4-BE49-F238E27FC236}">
                <a16:creationId xmlns="" xmlns:a16="http://schemas.microsoft.com/office/drawing/2014/main" id="{D227E131-CE9E-4C96-9F68-55F9DBD6B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172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CREA UNA IDENTIDAD DIGITAL POSITIVA</a:t>
            </a:r>
          </a:p>
        </p:txBody>
      </p:sp>
      <p:sp>
        <p:nvSpPr>
          <p:cNvPr id="4" name="Rectángulo: esquinas diagonales redondeadas 3">
            <a:extLst>
              <a:ext uri="{FF2B5EF4-FFF2-40B4-BE49-F238E27FC236}">
                <a16:creationId xmlns="" xmlns:a16="http://schemas.microsoft.com/office/drawing/2014/main" id="{72EEEBF8-6EA3-48A8-BF8C-7CD013A3EA1C}"/>
              </a:ext>
            </a:extLst>
          </p:cNvPr>
          <p:cNvSpPr/>
          <p:nvPr/>
        </p:nvSpPr>
        <p:spPr>
          <a:xfrm>
            <a:off x="5327374" y="1709530"/>
            <a:ext cx="3405809" cy="4068418"/>
          </a:xfrm>
          <a:prstGeom prst="round2Diag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0F69669-F5E7-4132-A568-2869FE0BD205}"/>
              </a:ext>
            </a:extLst>
          </p:cNvPr>
          <p:cNvSpPr txBox="1">
            <a:spLocks/>
          </p:cNvSpPr>
          <p:nvPr/>
        </p:nvSpPr>
        <p:spPr>
          <a:xfrm>
            <a:off x="5434537" y="1919116"/>
            <a:ext cx="3233530" cy="608965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¿Qué es la identidad digital?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¿Cómo consigo una identidad digital positiva?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¿Depende solo de mí?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377DEC55-0731-4578-853A-5171A0BEE6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42130">
            <a:off x="1174247" y="2113070"/>
            <a:ext cx="2074563" cy="161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43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616CA8D-15B4-453E-ABD0-73BCABE10F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08"/>
          <a:stretch/>
        </p:blipFill>
        <p:spPr>
          <a:xfrm>
            <a:off x="0" y="0"/>
            <a:ext cx="9144000" cy="629107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CONFIGURA TU PRIVACIDAD</a:t>
            </a:r>
          </a:p>
        </p:txBody>
      </p:sp>
      <p:sp>
        <p:nvSpPr>
          <p:cNvPr id="15" name="Rectángulo: esquinas diagonales redondeadas 14">
            <a:extLst>
              <a:ext uri="{FF2B5EF4-FFF2-40B4-BE49-F238E27FC236}">
                <a16:creationId xmlns="" xmlns:a16="http://schemas.microsoft.com/office/drawing/2014/main" id="{FB342A81-4DC5-4CFE-A1A2-9711A43CED38}"/>
              </a:ext>
            </a:extLst>
          </p:cNvPr>
          <p:cNvSpPr/>
          <p:nvPr/>
        </p:nvSpPr>
        <p:spPr>
          <a:xfrm>
            <a:off x="5592417" y="371060"/>
            <a:ext cx="3443051" cy="5366328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3A3AA79-C73F-4AB5-AA3F-8FAE227948B8}"/>
              </a:ext>
            </a:extLst>
          </p:cNvPr>
          <p:cNvSpPr txBox="1">
            <a:spLocks/>
          </p:cNvSpPr>
          <p:nvPr/>
        </p:nvSpPr>
        <p:spPr>
          <a:xfrm>
            <a:off x="5723687" y="556590"/>
            <a:ext cx="3449337" cy="423436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Opciones de privacidad: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Perfil privado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Evitar mostrar datos personales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Registro de actividad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Revisar lista de amigos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Bloqueo de usuarios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276651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emo 24">
            <a:extLst>
              <a:ext uri="{FF2B5EF4-FFF2-40B4-BE49-F238E27FC236}">
                <a16:creationId xmlns="" xmlns:a16="http://schemas.microsoft.com/office/drawing/2014/main" id="{91409B70-EDCA-4AC8-B259-32622149F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¿PRACTICAS SEXTING?</a:t>
            </a:r>
          </a:p>
        </p:txBody>
      </p:sp>
      <p:sp>
        <p:nvSpPr>
          <p:cNvPr id="8" name="Rectángulo: esquinas diagonales redondeadas 7">
            <a:extLst>
              <a:ext uri="{FF2B5EF4-FFF2-40B4-BE49-F238E27FC236}">
                <a16:creationId xmlns="" xmlns:a16="http://schemas.microsoft.com/office/drawing/2014/main" id="{ADD97265-E9C3-4DF1-81BA-5EFA7492DB5F}"/>
              </a:ext>
            </a:extLst>
          </p:cNvPr>
          <p:cNvSpPr/>
          <p:nvPr/>
        </p:nvSpPr>
        <p:spPr>
          <a:xfrm>
            <a:off x="139700" y="2131318"/>
            <a:ext cx="4246770" cy="3665135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3A3AA79-C73F-4AB5-AA3F-8FAE227948B8}"/>
              </a:ext>
            </a:extLst>
          </p:cNvPr>
          <p:cNvSpPr txBox="1">
            <a:spLocks/>
          </p:cNvSpPr>
          <p:nvPr/>
        </p:nvSpPr>
        <p:spPr>
          <a:xfrm>
            <a:off x="439700" y="2316692"/>
            <a:ext cx="3646769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Posibilidad de difusión accidental o intencionada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Extorsión y chantaje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Consecuencias legales</a:t>
            </a:r>
          </a:p>
        </p:txBody>
      </p:sp>
    </p:spTree>
    <p:extLst>
      <p:ext uri="{BB962C8B-B14F-4D97-AF65-F5344CB8AC3E}">
        <p14:creationId xmlns:p14="http://schemas.microsoft.com/office/powerpoint/2010/main" val="1954153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NOS RELACIONAMOS EN LÍNEA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6959B861-AD9B-4292-AF86-0B489B92BFB5}"/>
              </a:ext>
            </a:extLst>
          </p:cNvPr>
          <p:cNvSpPr txBox="1">
            <a:spLocks/>
          </p:cNvSpPr>
          <p:nvPr/>
        </p:nvSpPr>
        <p:spPr>
          <a:xfrm>
            <a:off x="371061" y="2467287"/>
            <a:ext cx="8481391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Al otro lado de la pantalla hay una persona, por eso: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Respeto: trata como te gusta que te traten a ti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Empatía: ponte en su lugar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Asertividad: da tu opinión sin herir a los demás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Pensamiento crítico: reflexiona sobre lo que ves</a:t>
            </a:r>
          </a:p>
        </p:txBody>
      </p:sp>
      <p:pic>
        <p:nvPicPr>
          <p:cNvPr id="12294" name="Picture 6" descr="demo 24">
            <a:extLst>
              <a:ext uri="{FF2B5EF4-FFF2-40B4-BE49-F238E27FC236}">
                <a16:creationId xmlns="" xmlns:a16="http://schemas.microsoft.com/office/drawing/2014/main" id="{7BFCBE23-39CA-4D4B-A842-09FC3FB3F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760" y="4984870"/>
            <a:ext cx="3617844" cy="99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demo 24">
            <a:extLst>
              <a:ext uri="{FF2B5EF4-FFF2-40B4-BE49-F238E27FC236}">
                <a16:creationId xmlns="" xmlns:a16="http://schemas.microsoft.com/office/drawing/2014/main" id="{23415B86-512A-42F2-B31C-0009200C8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4105" y="5002806"/>
            <a:ext cx="2506266" cy="9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emo 24">
            <a:extLst>
              <a:ext uri="{FF2B5EF4-FFF2-40B4-BE49-F238E27FC236}">
                <a16:creationId xmlns="" xmlns:a16="http://schemas.microsoft.com/office/drawing/2014/main" id="{F6C46016-DF49-4157-BA40-71DE28123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7753" y="5006126"/>
            <a:ext cx="3406062" cy="99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E4EAD49-F732-44AC-B8B6-C8BDDF754B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3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61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CONVIVIR EN LA RED: NETIQUETA</a:t>
            </a:r>
          </a:p>
        </p:txBody>
      </p:sp>
      <p:pic>
        <p:nvPicPr>
          <p:cNvPr id="3" name="Picture 2" descr="demo 24">
            <a:extLst>
              <a:ext uri="{FF2B5EF4-FFF2-40B4-BE49-F238E27FC236}">
                <a16:creationId xmlns="" xmlns:a16="http://schemas.microsoft.com/office/drawing/2014/main" id="{4BDF502A-450D-45AA-B799-7C737D236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diagonales redondeadas 4">
            <a:extLst>
              <a:ext uri="{FF2B5EF4-FFF2-40B4-BE49-F238E27FC236}">
                <a16:creationId xmlns="" xmlns:a16="http://schemas.microsoft.com/office/drawing/2014/main" id="{86F2FC68-F947-4064-AB21-CADBCEFEC680}"/>
              </a:ext>
            </a:extLst>
          </p:cNvPr>
          <p:cNvSpPr/>
          <p:nvPr/>
        </p:nvSpPr>
        <p:spPr>
          <a:xfrm>
            <a:off x="332406" y="217607"/>
            <a:ext cx="4339536" cy="3042428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78444A70-827A-4D85-8360-F9E0772C3B70}"/>
              </a:ext>
            </a:extLst>
          </p:cNvPr>
          <p:cNvSpPr txBox="1">
            <a:spLocks/>
          </p:cNvSpPr>
          <p:nvPr/>
        </p:nvSpPr>
        <p:spPr>
          <a:xfrm>
            <a:off x="551618" y="333446"/>
            <a:ext cx="4452730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Cuida tu lenguaje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Respeta las opiniones de los demás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Mantén la calma ante un malentendido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No alimentes al trol</a:t>
            </a:r>
          </a:p>
        </p:txBody>
      </p:sp>
    </p:spTree>
    <p:extLst>
      <p:ext uri="{BB962C8B-B14F-4D97-AF65-F5344CB8AC3E}">
        <p14:creationId xmlns:p14="http://schemas.microsoft.com/office/powerpoint/2010/main" val="233244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19077DA2-C29E-436B-8AF3-B655D27CCF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9144000" cy="60896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DECIMOS NO AL CIBERACOSO</a:t>
            </a:r>
          </a:p>
        </p:txBody>
      </p:sp>
      <p:sp>
        <p:nvSpPr>
          <p:cNvPr id="12" name="Rectángulo: esquinas diagonales redondeadas 11">
            <a:extLst>
              <a:ext uri="{FF2B5EF4-FFF2-40B4-BE49-F238E27FC236}">
                <a16:creationId xmlns="" xmlns:a16="http://schemas.microsoft.com/office/drawing/2014/main" id="{87A20591-ADC7-4334-8B36-70D6BC947761}"/>
              </a:ext>
            </a:extLst>
          </p:cNvPr>
          <p:cNvSpPr/>
          <p:nvPr/>
        </p:nvSpPr>
        <p:spPr>
          <a:xfrm>
            <a:off x="232464" y="3201457"/>
            <a:ext cx="4339536" cy="2194289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158A73D5-8076-4A8F-9E1F-AFA5910FF52A}"/>
              </a:ext>
            </a:extLst>
          </p:cNvPr>
          <p:cNvSpPr txBox="1">
            <a:spLocks/>
          </p:cNvSpPr>
          <p:nvPr/>
        </p:nvSpPr>
        <p:spPr>
          <a:xfrm>
            <a:off x="376015" y="3315185"/>
            <a:ext cx="4452730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¿Qué es?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¿Ocurre a menudo?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¿Por qué lo hacemos?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¿Podemos frenarlo?</a:t>
            </a:r>
          </a:p>
        </p:txBody>
      </p:sp>
      <p:sp>
        <p:nvSpPr>
          <p:cNvPr id="4" name="Bocadillo: rectángulo con esquinas redondeadas 3">
            <a:extLst>
              <a:ext uri="{FF2B5EF4-FFF2-40B4-BE49-F238E27FC236}">
                <a16:creationId xmlns="" xmlns:a16="http://schemas.microsoft.com/office/drawing/2014/main" id="{06DBA3C2-A7A4-449C-9EC8-58CB4C309D9A}"/>
              </a:ext>
            </a:extLst>
          </p:cNvPr>
          <p:cNvSpPr/>
          <p:nvPr/>
        </p:nvSpPr>
        <p:spPr>
          <a:xfrm>
            <a:off x="7911548" y="132522"/>
            <a:ext cx="1113182" cy="635828"/>
          </a:xfrm>
          <a:prstGeom prst="wedgeRoundRectCallout">
            <a:avLst>
              <a:gd name="adj1" fmla="val -62990"/>
              <a:gd name="adj2" fmla="val 51595"/>
              <a:gd name="adj3" fmla="val 16667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Bocadillo: rectángulo con esquinas redondeadas 8">
            <a:extLst>
              <a:ext uri="{FF2B5EF4-FFF2-40B4-BE49-F238E27FC236}">
                <a16:creationId xmlns="" xmlns:a16="http://schemas.microsoft.com/office/drawing/2014/main" id="{F3A2168C-6DD3-411B-AAB4-29414A601B72}"/>
              </a:ext>
            </a:extLst>
          </p:cNvPr>
          <p:cNvSpPr/>
          <p:nvPr/>
        </p:nvSpPr>
        <p:spPr>
          <a:xfrm>
            <a:off x="7911548" y="900872"/>
            <a:ext cx="1113182" cy="635828"/>
          </a:xfrm>
          <a:prstGeom prst="wedgeRoundRectCallout">
            <a:avLst>
              <a:gd name="adj1" fmla="val -62990"/>
              <a:gd name="adj2" fmla="val 51595"/>
              <a:gd name="adj3" fmla="val 16667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/>
              <a:t>!!!!!</a:t>
            </a:r>
          </a:p>
        </p:txBody>
      </p:sp>
      <p:sp>
        <p:nvSpPr>
          <p:cNvPr id="10" name="Bocadillo: rectángulo con esquinas redondeadas 9">
            <a:extLst>
              <a:ext uri="{FF2B5EF4-FFF2-40B4-BE49-F238E27FC236}">
                <a16:creationId xmlns="" xmlns:a16="http://schemas.microsoft.com/office/drawing/2014/main" id="{4F7BACCA-ED7C-4E8B-AB55-919ACC66E733}"/>
              </a:ext>
            </a:extLst>
          </p:cNvPr>
          <p:cNvSpPr/>
          <p:nvPr/>
        </p:nvSpPr>
        <p:spPr>
          <a:xfrm>
            <a:off x="7911548" y="1669222"/>
            <a:ext cx="1113181" cy="635828"/>
          </a:xfrm>
          <a:prstGeom prst="wedgeRoundRectCallout">
            <a:avLst>
              <a:gd name="adj1" fmla="val -62990"/>
              <a:gd name="adj2" fmla="val 51595"/>
              <a:gd name="adj3" fmla="val 16667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  …</a:t>
            </a:r>
          </a:p>
        </p:txBody>
      </p:sp>
      <p:pic>
        <p:nvPicPr>
          <p:cNvPr id="1028" name="Picture 4" descr="Resultado de imagen de emoticono risa transparente">
            <a:extLst>
              <a:ext uri="{FF2B5EF4-FFF2-40B4-BE49-F238E27FC236}">
                <a16:creationId xmlns="" xmlns:a16="http://schemas.microsoft.com/office/drawing/2014/main" id="{328BC9D1-4FB0-43D4-BD2A-631235C47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50" y="287268"/>
            <a:ext cx="326335" cy="32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sultado de imagen de emoticono risa transparente">
            <a:extLst>
              <a:ext uri="{FF2B5EF4-FFF2-40B4-BE49-F238E27FC236}">
                <a16:creationId xmlns="" xmlns:a16="http://schemas.microsoft.com/office/drawing/2014/main" id="{0469EA86-9FB1-470E-A600-0D730344D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529" y="287268"/>
            <a:ext cx="326335" cy="32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emoticono cerdo transparente">
            <a:extLst>
              <a:ext uri="{FF2B5EF4-FFF2-40B4-BE49-F238E27FC236}">
                <a16:creationId xmlns="" xmlns:a16="http://schemas.microsoft.com/office/drawing/2014/main" id="{F129DFA8-8B11-4070-BEC5-5770B435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49" y="1077845"/>
            <a:ext cx="326335" cy="32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emoticono diablo transparente">
            <a:extLst>
              <a:ext uri="{FF2B5EF4-FFF2-40B4-BE49-F238E27FC236}">
                <a16:creationId xmlns="" xmlns:a16="http://schemas.microsoft.com/office/drawing/2014/main" id="{4605CFB5-3D60-4969-A687-2DD4B4465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48" y="1823968"/>
            <a:ext cx="326335" cy="32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673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A9411E7-5735-48D1-A64E-455039B633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TÚ PUEDES PARARLO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625F8A9C-C0BC-46F5-A281-23E6A029CD22}"/>
              </a:ext>
            </a:extLst>
          </p:cNvPr>
          <p:cNvSpPr txBox="1">
            <a:spLocks/>
          </p:cNvSpPr>
          <p:nvPr/>
        </p:nvSpPr>
        <p:spPr>
          <a:xfrm>
            <a:off x="371060" y="3551582"/>
            <a:ext cx="7837901" cy="433277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No difundas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Apoya a quien lo sufre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Actúa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Pide ayuda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Comparte mensajes positivos </a:t>
            </a:r>
            <a:r>
              <a:rPr lang="es-ES" sz="3000" dirty="0">
                <a:solidFill>
                  <a:srgbClr val="336699"/>
                </a:solidFill>
                <a:sym typeface="Wingdings" panose="05000000000000000000" pitchFamily="2" charset="2"/>
              </a:rPr>
              <a:t></a:t>
            </a:r>
            <a:endParaRPr lang="es-ES" sz="30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91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GROOMING: ¿QUÉ ES?</a:t>
            </a:r>
          </a:p>
        </p:txBody>
      </p:sp>
      <p:sp>
        <p:nvSpPr>
          <p:cNvPr id="7" name="Rectángulo: esquinas diagonales redondeadas 6">
            <a:extLst>
              <a:ext uri="{FF2B5EF4-FFF2-40B4-BE49-F238E27FC236}">
                <a16:creationId xmlns="" xmlns:a16="http://schemas.microsoft.com/office/drawing/2014/main" id="{EA6420DA-53AC-4DA6-A82A-75078E17E775}"/>
              </a:ext>
            </a:extLst>
          </p:cNvPr>
          <p:cNvSpPr/>
          <p:nvPr/>
        </p:nvSpPr>
        <p:spPr>
          <a:xfrm>
            <a:off x="5181601" y="310372"/>
            <a:ext cx="3710608" cy="2737628"/>
          </a:xfrm>
          <a:prstGeom prst="round2Diag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: esquinas diagonales redondeadas 8">
            <a:extLst>
              <a:ext uri="{FF2B5EF4-FFF2-40B4-BE49-F238E27FC236}">
                <a16:creationId xmlns="" xmlns:a16="http://schemas.microsoft.com/office/drawing/2014/main" id="{6EB65B11-D4B9-40DA-8074-A72D0977C9C0}"/>
              </a:ext>
            </a:extLst>
          </p:cNvPr>
          <p:cNvSpPr/>
          <p:nvPr/>
        </p:nvSpPr>
        <p:spPr>
          <a:xfrm>
            <a:off x="5267739" y="233463"/>
            <a:ext cx="3538331" cy="3702433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770135F5-F948-4D2D-9A3B-AE1ACDCA6757}"/>
              </a:ext>
            </a:extLst>
          </p:cNvPr>
          <p:cNvSpPr txBox="1">
            <a:spLocks/>
          </p:cNvSpPr>
          <p:nvPr/>
        </p:nvSpPr>
        <p:spPr>
          <a:xfrm>
            <a:off x="377686" y="4012805"/>
            <a:ext cx="6977269" cy="333292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¿Qué es?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¿Ocurre a menudo?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¿Dónde puede surgir?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¿Podemos evitarlo?</a:t>
            </a:r>
          </a:p>
        </p:txBody>
      </p:sp>
      <p:pic>
        <p:nvPicPr>
          <p:cNvPr id="2050" name="Picture 2" descr="demo 24">
            <a:extLst>
              <a:ext uri="{FF2B5EF4-FFF2-40B4-BE49-F238E27FC236}">
                <a16:creationId xmlns="" xmlns:a16="http://schemas.microsoft.com/office/drawing/2014/main" id="{BD68FCA1-F2FD-47B4-A0B8-76768F87A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8189" y="303532"/>
            <a:ext cx="3154019" cy="472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5BC0B1E-161F-47E4-9695-0B3F1BDAE8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1" y="305394"/>
            <a:ext cx="5261113" cy="35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6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GROOMING: ¿QUÉ ES?</a:t>
            </a:r>
          </a:p>
        </p:txBody>
      </p:sp>
      <p:sp>
        <p:nvSpPr>
          <p:cNvPr id="7" name="Rectángulo: esquinas diagonales redondeadas 6">
            <a:extLst>
              <a:ext uri="{FF2B5EF4-FFF2-40B4-BE49-F238E27FC236}">
                <a16:creationId xmlns="" xmlns:a16="http://schemas.microsoft.com/office/drawing/2014/main" id="{EA6420DA-53AC-4DA6-A82A-75078E17E775}"/>
              </a:ext>
            </a:extLst>
          </p:cNvPr>
          <p:cNvSpPr/>
          <p:nvPr/>
        </p:nvSpPr>
        <p:spPr>
          <a:xfrm>
            <a:off x="5181601" y="310372"/>
            <a:ext cx="3710608" cy="2737628"/>
          </a:xfrm>
          <a:prstGeom prst="round2Diag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: esquinas diagonales redondeadas 8">
            <a:extLst>
              <a:ext uri="{FF2B5EF4-FFF2-40B4-BE49-F238E27FC236}">
                <a16:creationId xmlns="" xmlns:a16="http://schemas.microsoft.com/office/drawing/2014/main" id="{6EB65B11-D4B9-40DA-8074-A72D0977C9C0}"/>
              </a:ext>
            </a:extLst>
          </p:cNvPr>
          <p:cNvSpPr/>
          <p:nvPr/>
        </p:nvSpPr>
        <p:spPr>
          <a:xfrm>
            <a:off x="5267739" y="233463"/>
            <a:ext cx="3538331" cy="3702433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Elementos multimedia en línea 2">
            <a:hlinkClick r:id="" action="ppaction://media"/>
            <a:extLst>
              <a:ext uri="{FF2B5EF4-FFF2-40B4-BE49-F238E27FC236}">
                <a16:creationId xmlns="" xmlns:a16="http://schemas.microsoft.com/office/drawing/2014/main" id="{999D660A-702A-48B9-A8A5-B55917EB27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652" y="570639"/>
            <a:ext cx="8812695" cy="495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31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DBC07A3-AF90-4B5C-AB04-2879B715A9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1051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HAZLE FRENTE: PROTÉGETE </a:t>
            </a:r>
          </a:p>
        </p:txBody>
      </p:sp>
      <p:sp>
        <p:nvSpPr>
          <p:cNvPr id="7" name="Rectángulo: esquinas diagonales redondeadas 6">
            <a:extLst>
              <a:ext uri="{FF2B5EF4-FFF2-40B4-BE49-F238E27FC236}">
                <a16:creationId xmlns="" xmlns:a16="http://schemas.microsoft.com/office/drawing/2014/main" id="{EA6420DA-53AC-4DA6-A82A-75078E17E775}"/>
              </a:ext>
            </a:extLst>
          </p:cNvPr>
          <p:cNvSpPr/>
          <p:nvPr/>
        </p:nvSpPr>
        <p:spPr>
          <a:xfrm>
            <a:off x="139699" y="357808"/>
            <a:ext cx="3650423" cy="5460425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770135F5-F948-4D2D-9A3B-AE1ACDCA6757}"/>
              </a:ext>
            </a:extLst>
          </p:cNvPr>
          <p:cNvSpPr txBox="1">
            <a:spLocks/>
          </p:cNvSpPr>
          <p:nvPr/>
        </p:nvSpPr>
        <p:spPr>
          <a:xfrm>
            <a:off x="139699" y="503582"/>
            <a:ext cx="3650423" cy="333292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Cualquiera puede hacerse pasar por otra persona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No des datos personales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Nunca cedas a un chantaje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No quedes en persona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Ante cualquier sospecha: bloquea</a:t>
            </a:r>
          </a:p>
        </p:txBody>
      </p:sp>
    </p:spTree>
    <p:extLst>
      <p:ext uri="{BB962C8B-B14F-4D97-AF65-F5344CB8AC3E}">
        <p14:creationId xmlns:p14="http://schemas.microsoft.com/office/powerpoint/2010/main" val="354752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¿HACES UN USO SALUDABLE DE INTERNET?</a:t>
            </a:r>
          </a:p>
        </p:txBody>
      </p:sp>
      <p:pic>
        <p:nvPicPr>
          <p:cNvPr id="1032" name="Picture 8" descr="demo 24">
            <a:extLst>
              <a:ext uri="{FF2B5EF4-FFF2-40B4-BE49-F238E27FC236}">
                <a16:creationId xmlns="" xmlns:a16="http://schemas.microsoft.com/office/drawing/2014/main" id="{4BF103D8-FC5E-4E0A-A2B2-B1F30B03F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3167270"/>
            <a:ext cx="4359964" cy="267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emo 24">
            <a:extLst>
              <a:ext uri="{FF2B5EF4-FFF2-40B4-BE49-F238E27FC236}">
                <a16:creationId xmlns="" xmlns:a16="http://schemas.microsoft.com/office/drawing/2014/main" id="{E04B3098-8633-4790-BFDA-5C3EFED51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699" y="144359"/>
            <a:ext cx="4359965" cy="290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mo 24">
            <a:extLst>
              <a:ext uri="{FF2B5EF4-FFF2-40B4-BE49-F238E27FC236}">
                <a16:creationId xmlns="" xmlns:a16="http://schemas.microsoft.com/office/drawing/2014/main" id="{B90CD713-20CE-4732-B088-D4F88E7C6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3426" y="3167269"/>
            <a:ext cx="4339054" cy="267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emo 24">
            <a:extLst>
              <a:ext uri="{FF2B5EF4-FFF2-40B4-BE49-F238E27FC236}">
                <a16:creationId xmlns="" xmlns:a16="http://schemas.microsoft.com/office/drawing/2014/main" id="{6BA35D69-EE51-4708-8F73-A416AF469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426" y="144360"/>
            <a:ext cx="4339054" cy="289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áfico 8" descr="Claqueta">
            <a:extLst>
              <a:ext uri="{FF2B5EF4-FFF2-40B4-BE49-F238E27FC236}">
                <a16:creationId xmlns="" xmlns:a16="http://schemas.microsoft.com/office/drawing/2014/main" id="{0812F926-3671-44FC-86E6-EF815723A2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13977">
            <a:off x="7935358" y="3021576"/>
            <a:ext cx="835595" cy="835595"/>
          </a:xfrm>
          <a:prstGeom prst="rect">
            <a:avLst/>
          </a:prstGeom>
        </p:spPr>
      </p:pic>
      <p:pic>
        <p:nvPicPr>
          <p:cNvPr id="10" name="Gráfico 9" descr="Libros">
            <a:extLst>
              <a:ext uri="{FF2B5EF4-FFF2-40B4-BE49-F238E27FC236}">
                <a16:creationId xmlns="" xmlns:a16="http://schemas.microsoft.com/office/drawing/2014/main" id="{19DDF82C-3F3A-4D6C-8B02-53B27A88E42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066581">
            <a:off x="5007787" y="420401"/>
            <a:ext cx="971167" cy="971167"/>
          </a:xfrm>
          <a:prstGeom prst="rect">
            <a:avLst/>
          </a:prstGeom>
        </p:spPr>
      </p:pic>
      <p:pic>
        <p:nvPicPr>
          <p:cNvPr id="11" name="Gráfico 10" descr="Corazón">
            <a:extLst>
              <a:ext uri="{FF2B5EF4-FFF2-40B4-BE49-F238E27FC236}">
                <a16:creationId xmlns="" xmlns:a16="http://schemas.microsoft.com/office/drawing/2014/main" id="{C998ADC2-8B90-46CD-BD85-46101AD4B78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18848">
            <a:off x="2069804" y="4083290"/>
            <a:ext cx="927700" cy="927700"/>
          </a:xfrm>
          <a:prstGeom prst="rect">
            <a:avLst/>
          </a:prstGeom>
        </p:spPr>
      </p:pic>
      <p:pic>
        <p:nvPicPr>
          <p:cNvPr id="12" name="Gráfico 11" descr="Expulsar">
            <a:extLst>
              <a:ext uri="{FF2B5EF4-FFF2-40B4-BE49-F238E27FC236}">
                <a16:creationId xmlns="" xmlns:a16="http://schemas.microsoft.com/office/drawing/2014/main" id="{BB936DE4-BFEA-47B9-9A42-C1717332592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4146192">
            <a:off x="7779928" y="5023935"/>
            <a:ext cx="810224" cy="810224"/>
          </a:xfrm>
          <a:prstGeom prst="rect">
            <a:avLst/>
          </a:prstGeom>
        </p:spPr>
      </p:pic>
      <p:pic>
        <p:nvPicPr>
          <p:cNvPr id="13" name="Gráfico 12" descr="Cara sonriente sin relleno">
            <a:extLst>
              <a:ext uri="{FF2B5EF4-FFF2-40B4-BE49-F238E27FC236}">
                <a16:creationId xmlns="" xmlns:a16="http://schemas.microsoft.com/office/drawing/2014/main" id="{B6A5AC7C-02DC-4359-8A8D-80465423D28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764197">
            <a:off x="122857" y="4799487"/>
            <a:ext cx="888077" cy="888077"/>
          </a:xfrm>
          <a:prstGeom prst="rect">
            <a:avLst/>
          </a:prstGeom>
        </p:spPr>
      </p:pic>
      <p:pic>
        <p:nvPicPr>
          <p:cNvPr id="14" name="Gráfico 13" descr="Chat">
            <a:extLst>
              <a:ext uri="{FF2B5EF4-FFF2-40B4-BE49-F238E27FC236}">
                <a16:creationId xmlns="" xmlns:a16="http://schemas.microsoft.com/office/drawing/2014/main" id="{A32904E5-6393-479F-A95B-1F1E7663DE0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0855" y="803018"/>
            <a:ext cx="1486436" cy="1486436"/>
          </a:xfrm>
          <a:prstGeom prst="rect">
            <a:avLst/>
          </a:prstGeom>
        </p:spPr>
      </p:pic>
      <p:pic>
        <p:nvPicPr>
          <p:cNvPr id="15" name="Gráfico 14" descr="Música">
            <a:extLst>
              <a:ext uri="{FF2B5EF4-FFF2-40B4-BE49-F238E27FC236}">
                <a16:creationId xmlns="" xmlns:a16="http://schemas.microsoft.com/office/drawing/2014/main" id="{F2E724F8-D7BB-4106-86D5-9F03C357DBD5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353087">
            <a:off x="7965376" y="1483098"/>
            <a:ext cx="914400" cy="914400"/>
          </a:xfrm>
          <a:prstGeom prst="rect">
            <a:avLst/>
          </a:prstGeom>
        </p:spPr>
      </p:pic>
      <p:pic>
        <p:nvPicPr>
          <p:cNvPr id="4" name="Gráfico 3" descr="Dispositivo de juego">
            <a:extLst>
              <a:ext uri="{FF2B5EF4-FFF2-40B4-BE49-F238E27FC236}">
                <a16:creationId xmlns="" xmlns:a16="http://schemas.microsoft.com/office/drawing/2014/main" id="{542D213D-6005-4D65-8A91-C5B549898E4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051481">
            <a:off x="4664257" y="3119975"/>
            <a:ext cx="914400" cy="914400"/>
          </a:xfrm>
          <a:prstGeom prst="rect">
            <a:avLst/>
          </a:prstGeom>
        </p:spPr>
      </p:pic>
      <p:sp>
        <p:nvSpPr>
          <p:cNvPr id="16" name="Rectángulo: esquinas diagonales redondeadas 15">
            <a:extLst>
              <a:ext uri="{FF2B5EF4-FFF2-40B4-BE49-F238E27FC236}">
                <a16:creationId xmlns="" xmlns:a16="http://schemas.microsoft.com/office/drawing/2014/main" id="{93A1A880-7EDC-41BA-82E8-98F6AB457AA1}"/>
              </a:ext>
            </a:extLst>
          </p:cNvPr>
          <p:cNvSpPr/>
          <p:nvPr/>
        </p:nvSpPr>
        <p:spPr>
          <a:xfrm>
            <a:off x="302801" y="264516"/>
            <a:ext cx="4570092" cy="643617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3CB0C554-9A71-40E0-8FD0-E85D1120387B}"/>
              </a:ext>
            </a:extLst>
          </p:cNvPr>
          <p:cNvSpPr txBox="1">
            <a:spLocks/>
          </p:cNvSpPr>
          <p:nvPr/>
        </p:nvSpPr>
        <p:spPr>
          <a:xfrm>
            <a:off x="366104" y="327793"/>
            <a:ext cx="4570092" cy="6153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¿Qué redes sociales utilizo?</a:t>
            </a:r>
          </a:p>
        </p:txBody>
      </p:sp>
      <p:sp>
        <p:nvSpPr>
          <p:cNvPr id="18" name="Rectángulo: esquinas diagonales redondeadas 17">
            <a:extLst>
              <a:ext uri="{FF2B5EF4-FFF2-40B4-BE49-F238E27FC236}">
                <a16:creationId xmlns="" xmlns:a16="http://schemas.microsoft.com/office/drawing/2014/main" id="{C1A87CE1-359B-46F2-A536-8C3AE76B0442}"/>
              </a:ext>
            </a:extLst>
          </p:cNvPr>
          <p:cNvSpPr/>
          <p:nvPr/>
        </p:nvSpPr>
        <p:spPr>
          <a:xfrm>
            <a:off x="1055421" y="5212647"/>
            <a:ext cx="5252613" cy="556252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D7F1F355-4B2C-4DB5-9306-3FF450FFD257}"/>
              </a:ext>
            </a:extLst>
          </p:cNvPr>
          <p:cNvSpPr txBox="1">
            <a:spLocks/>
          </p:cNvSpPr>
          <p:nvPr/>
        </p:nvSpPr>
        <p:spPr>
          <a:xfrm>
            <a:off x="1146861" y="5207739"/>
            <a:ext cx="5161173" cy="6153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¿Hablo con mis padres de esto?</a:t>
            </a:r>
          </a:p>
        </p:txBody>
      </p:sp>
      <p:sp>
        <p:nvSpPr>
          <p:cNvPr id="20" name="Rectángulo: esquinas diagonales redondeadas 19">
            <a:extLst>
              <a:ext uri="{FF2B5EF4-FFF2-40B4-BE49-F238E27FC236}">
                <a16:creationId xmlns="" xmlns:a16="http://schemas.microsoft.com/office/drawing/2014/main" id="{AF082DDB-FE3A-4E60-8744-075F7D42843A}"/>
              </a:ext>
            </a:extLst>
          </p:cNvPr>
          <p:cNvSpPr/>
          <p:nvPr/>
        </p:nvSpPr>
        <p:spPr>
          <a:xfrm>
            <a:off x="5039536" y="3970134"/>
            <a:ext cx="3818009" cy="615362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Título 1">
            <a:extLst>
              <a:ext uri="{FF2B5EF4-FFF2-40B4-BE49-F238E27FC236}">
                <a16:creationId xmlns="" xmlns:a16="http://schemas.microsoft.com/office/drawing/2014/main" id="{5EECE808-7903-47F2-B687-857E3B622FE1}"/>
              </a:ext>
            </a:extLst>
          </p:cNvPr>
          <p:cNvSpPr txBox="1">
            <a:spLocks/>
          </p:cNvSpPr>
          <p:nvPr/>
        </p:nvSpPr>
        <p:spPr>
          <a:xfrm>
            <a:off x="5130976" y="3984580"/>
            <a:ext cx="3726569" cy="6153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¿Cuándo me conecto?</a:t>
            </a:r>
          </a:p>
        </p:txBody>
      </p:sp>
      <p:sp>
        <p:nvSpPr>
          <p:cNvPr id="22" name="Rectángulo: esquinas diagonales redondeadas 21">
            <a:extLst>
              <a:ext uri="{FF2B5EF4-FFF2-40B4-BE49-F238E27FC236}">
                <a16:creationId xmlns="" xmlns:a16="http://schemas.microsoft.com/office/drawing/2014/main" id="{E257E81E-13BA-447E-85EB-D1C87A1625BD}"/>
              </a:ext>
            </a:extLst>
          </p:cNvPr>
          <p:cNvSpPr/>
          <p:nvPr/>
        </p:nvSpPr>
        <p:spPr>
          <a:xfrm>
            <a:off x="263537" y="2599735"/>
            <a:ext cx="5658659" cy="600916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Título 1">
            <a:extLst>
              <a:ext uri="{FF2B5EF4-FFF2-40B4-BE49-F238E27FC236}">
                <a16:creationId xmlns="" xmlns:a16="http://schemas.microsoft.com/office/drawing/2014/main" id="{131A149C-76E1-4E56-9F33-013202C80CC0}"/>
              </a:ext>
            </a:extLst>
          </p:cNvPr>
          <p:cNvSpPr txBox="1">
            <a:spLocks/>
          </p:cNvSpPr>
          <p:nvPr/>
        </p:nvSpPr>
        <p:spPr>
          <a:xfrm>
            <a:off x="263537" y="2612987"/>
            <a:ext cx="5658659" cy="6153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¿Qué me gusta hacer en Internet?</a:t>
            </a:r>
          </a:p>
        </p:txBody>
      </p:sp>
    </p:spTree>
    <p:extLst>
      <p:ext uri="{BB962C8B-B14F-4D97-AF65-F5344CB8AC3E}">
        <p14:creationId xmlns:p14="http://schemas.microsoft.com/office/powerpoint/2010/main" val="3718186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CB64FCB-0848-479E-A793-3E7C6335A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1777" cy="60896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¿CUÁNTO TIEMPO PASAS CONECTADO?</a:t>
            </a:r>
          </a:p>
        </p:txBody>
      </p:sp>
      <p:sp>
        <p:nvSpPr>
          <p:cNvPr id="7" name="Rectángulo: esquinas diagonales redondeadas 6">
            <a:extLst>
              <a:ext uri="{FF2B5EF4-FFF2-40B4-BE49-F238E27FC236}">
                <a16:creationId xmlns="" xmlns:a16="http://schemas.microsoft.com/office/drawing/2014/main" id="{BDDE2341-FC06-4207-832C-F6971E13093B}"/>
              </a:ext>
            </a:extLst>
          </p:cNvPr>
          <p:cNvSpPr/>
          <p:nvPr/>
        </p:nvSpPr>
        <p:spPr>
          <a:xfrm>
            <a:off x="5493577" y="3186286"/>
            <a:ext cx="3499677" cy="2763766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B968F6B4-4437-4270-BCBF-B0080266FA42}"/>
              </a:ext>
            </a:extLst>
          </p:cNvPr>
          <p:cNvSpPr txBox="1">
            <a:spLocks/>
          </p:cNvSpPr>
          <p:nvPr/>
        </p:nvSpPr>
        <p:spPr>
          <a:xfrm>
            <a:off x="5780976" y="3429000"/>
            <a:ext cx="3286539" cy="246863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Juegos en línea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Mensajes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Redes sociales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Vídeos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….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1779995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NO DEJES DE LADO TODO LO DEMÁS</a:t>
            </a:r>
          </a:p>
        </p:txBody>
      </p:sp>
      <p:pic>
        <p:nvPicPr>
          <p:cNvPr id="24580" name="Picture 4" descr="demo 24">
            <a:extLst>
              <a:ext uri="{FF2B5EF4-FFF2-40B4-BE49-F238E27FC236}">
                <a16:creationId xmlns="" xmlns:a16="http://schemas.microsoft.com/office/drawing/2014/main" id="{496414D4-D6B0-48E6-99F2-DB96037AB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144359"/>
            <a:ext cx="4339054" cy="289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demo 24">
            <a:extLst>
              <a:ext uri="{FF2B5EF4-FFF2-40B4-BE49-F238E27FC236}">
                <a16:creationId xmlns="" xmlns:a16="http://schemas.microsoft.com/office/drawing/2014/main" id="{4C337625-92B3-4406-8AD9-50B65E36D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3169594"/>
            <a:ext cx="4339055" cy="26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demo 24">
            <a:extLst>
              <a:ext uri="{FF2B5EF4-FFF2-40B4-BE49-F238E27FC236}">
                <a16:creationId xmlns="" xmlns:a16="http://schemas.microsoft.com/office/drawing/2014/main" id="{5E65706E-AD1A-4FBF-8EC0-7E19A9C13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337" y="3163248"/>
            <a:ext cx="4339053" cy="26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demo 24">
            <a:extLst>
              <a:ext uri="{FF2B5EF4-FFF2-40B4-BE49-F238E27FC236}">
                <a16:creationId xmlns="" xmlns:a16="http://schemas.microsoft.com/office/drawing/2014/main" id="{5F663C5D-74A7-4676-A77C-F0B7F306B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336" y="144360"/>
            <a:ext cx="4339054" cy="289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646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NO DEJES DE LADO TODO LO DEMÁS</a:t>
            </a:r>
          </a:p>
        </p:txBody>
      </p:sp>
      <p:pic>
        <p:nvPicPr>
          <p:cNvPr id="3" name="Elementos multimedia en línea 2">
            <a:hlinkClick r:id="" action="ppaction://media"/>
            <a:extLst>
              <a:ext uri="{FF2B5EF4-FFF2-40B4-BE49-F238E27FC236}">
                <a16:creationId xmlns="" xmlns:a16="http://schemas.microsoft.com/office/drawing/2014/main" id="{8F9EEBD4-2617-4470-A2DA-96E27A699F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699" y="633177"/>
            <a:ext cx="8845275" cy="497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88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07681C65-1C03-4625-B292-455DB35FFE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934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6FDB3C-8BC9-4FB9-AF85-760DC2447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CONFIGURA TU SEGURIDAD</a:t>
            </a:r>
          </a:p>
        </p:txBody>
      </p:sp>
      <p:sp>
        <p:nvSpPr>
          <p:cNvPr id="8" name="Rectángulo: esquinas diagonales redondeadas 7">
            <a:extLst>
              <a:ext uri="{FF2B5EF4-FFF2-40B4-BE49-F238E27FC236}">
                <a16:creationId xmlns="" xmlns:a16="http://schemas.microsoft.com/office/drawing/2014/main" id="{F075CB33-AB6C-49B6-BE48-A54E7B4088C4}"/>
              </a:ext>
            </a:extLst>
          </p:cNvPr>
          <p:cNvSpPr/>
          <p:nvPr/>
        </p:nvSpPr>
        <p:spPr>
          <a:xfrm>
            <a:off x="304800" y="682328"/>
            <a:ext cx="3684104" cy="3227096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7BBF5FDB-DB02-4889-97B9-214400321256}"/>
              </a:ext>
            </a:extLst>
          </p:cNvPr>
          <p:cNvSpPr txBox="1">
            <a:spLocks/>
          </p:cNvSpPr>
          <p:nvPr/>
        </p:nvSpPr>
        <p:spPr>
          <a:xfrm>
            <a:off x="490226" y="864928"/>
            <a:ext cx="3684104" cy="286189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Crea una buena contraseña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Mantenla en secreto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Bloquea la </a:t>
            </a:r>
            <a:br>
              <a:rPr lang="es-ES" sz="3000" dirty="0">
                <a:solidFill>
                  <a:srgbClr val="336699"/>
                </a:solidFill>
              </a:rPr>
            </a:br>
            <a:r>
              <a:rPr lang="es-ES" sz="3000" dirty="0">
                <a:solidFill>
                  <a:srgbClr val="336699"/>
                </a:solidFill>
              </a:rPr>
              <a:t>pantalla</a:t>
            </a:r>
          </a:p>
        </p:txBody>
      </p:sp>
    </p:spTree>
    <p:extLst>
      <p:ext uri="{BB962C8B-B14F-4D97-AF65-F5344CB8AC3E}">
        <p14:creationId xmlns:p14="http://schemas.microsoft.com/office/powerpoint/2010/main" val="3668653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CC011FF-D2AE-462C-93B3-898EA7BC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VERIFICACIÓN EN DOS PASOS</a:t>
            </a:r>
          </a:p>
        </p:txBody>
      </p:sp>
      <p:pic>
        <p:nvPicPr>
          <p:cNvPr id="5128" name="Picture 8" descr="demo 24">
            <a:extLst>
              <a:ext uri="{FF2B5EF4-FFF2-40B4-BE49-F238E27FC236}">
                <a16:creationId xmlns="" xmlns:a16="http://schemas.microsoft.com/office/drawing/2014/main" id="{3E1032FF-BB2C-4943-B9DF-8B8CF2F69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: esquinas diagonales redondeadas 9">
            <a:extLst>
              <a:ext uri="{FF2B5EF4-FFF2-40B4-BE49-F238E27FC236}">
                <a16:creationId xmlns="" xmlns:a16="http://schemas.microsoft.com/office/drawing/2014/main" id="{E8DF1B8F-25BD-45FE-83AD-6592F670038D}"/>
              </a:ext>
            </a:extLst>
          </p:cNvPr>
          <p:cNvSpPr/>
          <p:nvPr/>
        </p:nvSpPr>
        <p:spPr>
          <a:xfrm>
            <a:off x="421581" y="178843"/>
            <a:ext cx="8338106" cy="2018631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62ADBC88-B57F-499D-A8E5-912F0A7EDED9}"/>
              </a:ext>
            </a:extLst>
          </p:cNvPr>
          <p:cNvSpPr txBox="1">
            <a:spLocks/>
          </p:cNvSpPr>
          <p:nvPr/>
        </p:nvSpPr>
        <p:spPr>
          <a:xfrm>
            <a:off x="639691" y="192491"/>
            <a:ext cx="7762187" cy="2827802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TE INTERESA PORQUE…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Aunque averigüen tu contraseña no podrán acceder a tus redes sociales o a tu cuenta de correo</a:t>
            </a:r>
          </a:p>
        </p:txBody>
      </p:sp>
    </p:spTree>
    <p:extLst>
      <p:ext uri="{BB962C8B-B14F-4D97-AF65-F5344CB8AC3E}">
        <p14:creationId xmlns:p14="http://schemas.microsoft.com/office/powerpoint/2010/main" val="3567438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6FDB3C-8BC9-4FB9-AF85-760DC2447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APPS CON SENTIDO COMÚN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7FF253F-3DE5-42D3-A59B-EE51559A11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6000"/>
            <a:ext cx="9144001" cy="3429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04A9CD64-077E-44A0-8B94-66D5746424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7826" y="3429000"/>
            <a:ext cx="7156174" cy="2660650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="" xmlns:a16="http://schemas.microsoft.com/office/drawing/2014/main" id="{EC1B8F04-A74A-4E76-A0F8-AB398B8458A8}"/>
              </a:ext>
            </a:extLst>
          </p:cNvPr>
          <p:cNvSpPr/>
          <p:nvPr/>
        </p:nvSpPr>
        <p:spPr>
          <a:xfrm>
            <a:off x="4174330" y="2292626"/>
            <a:ext cx="861496" cy="304800"/>
          </a:xfrm>
          <a:prstGeom prst="roundRect">
            <a:avLst/>
          </a:prstGeom>
          <a:noFill/>
          <a:ln w="25400">
            <a:solidFill>
              <a:srgbClr val="DD31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="" xmlns:a16="http://schemas.microsoft.com/office/drawing/2014/main" id="{DC16780D-65DB-4AFE-A34A-137D12D3BE36}"/>
              </a:ext>
            </a:extLst>
          </p:cNvPr>
          <p:cNvSpPr/>
          <p:nvPr/>
        </p:nvSpPr>
        <p:spPr>
          <a:xfrm>
            <a:off x="6963912" y="2027582"/>
            <a:ext cx="1742765" cy="304800"/>
          </a:xfrm>
          <a:prstGeom prst="roundRect">
            <a:avLst/>
          </a:prstGeom>
          <a:noFill/>
          <a:ln w="25400">
            <a:solidFill>
              <a:srgbClr val="DD31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="" xmlns:a16="http://schemas.microsoft.com/office/drawing/2014/main" id="{220CB7B0-A76C-40AE-9E76-93C7AC310189}"/>
              </a:ext>
            </a:extLst>
          </p:cNvPr>
          <p:cNvSpPr/>
          <p:nvPr/>
        </p:nvSpPr>
        <p:spPr>
          <a:xfrm>
            <a:off x="2516944" y="3699012"/>
            <a:ext cx="1742765" cy="304800"/>
          </a:xfrm>
          <a:prstGeom prst="roundRect">
            <a:avLst/>
          </a:prstGeom>
          <a:noFill/>
          <a:ln w="25400">
            <a:solidFill>
              <a:srgbClr val="DD31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0C76780C-0FF9-45E1-8F9C-7E88C2149F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7826" y="5721626"/>
            <a:ext cx="7156174" cy="368024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="" xmlns:a16="http://schemas.microsoft.com/office/drawing/2014/main" id="{3AD202C8-BEE7-40D7-BD23-A67C5895A3AA}"/>
              </a:ext>
            </a:extLst>
          </p:cNvPr>
          <p:cNvSpPr/>
          <p:nvPr/>
        </p:nvSpPr>
        <p:spPr>
          <a:xfrm>
            <a:off x="4022902" y="5721626"/>
            <a:ext cx="861496" cy="304800"/>
          </a:xfrm>
          <a:prstGeom prst="roundRect">
            <a:avLst/>
          </a:prstGeom>
          <a:noFill/>
          <a:ln w="25400">
            <a:solidFill>
              <a:srgbClr val="DD31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970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mo 24">
            <a:extLst>
              <a:ext uri="{FF2B5EF4-FFF2-40B4-BE49-F238E27FC236}">
                <a16:creationId xmlns="" xmlns:a16="http://schemas.microsoft.com/office/drawing/2014/main" id="{AA65E367-4B4C-4B50-9B9A-A666E060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CC011FF-D2AE-462C-93B3-898EA7BC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EL WIFI GRATIS TE PUEDE SALIR CARO</a:t>
            </a:r>
          </a:p>
        </p:txBody>
      </p:sp>
      <p:sp>
        <p:nvSpPr>
          <p:cNvPr id="10" name="Rectángulo: esquinas diagonales redondeadas 9">
            <a:extLst>
              <a:ext uri="{FF2B5EF4-FFF2-40B4-BE49-F238E27FC236}">
                <a16:creationId xmlns="" xmlns:a16="http://schemas.microsoft.com/office/drawing/2014/main" id="{E8DF1B8F-25BD-45FE-83AD-6592F670038D}"/>
              </a:ext>
            </a:extLst>
          </p:cNvPr>
          <p:cNvSpPr/>
          <p:nvPr/>
        </p:nvSpPr>
        <p:spPr>
          <a:xfrm>
            <a:off x="235501" y="2663687"/>
            <a:ext cx="3302829" cy="3233531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62ADBC88-B57F-499D-A8E5-912F0A7EDED9}"/>
              </a:ext>
            </a:extLst>
          </p:cNvPr>
          <p:cNvSpPr txBox="1">
            <a:spLocks/>
          </p:cNvSpPr>
          <p:nvPr/>
        </p:nvSpPr>
        <p:spPr>
          <a:xfrm>
            <a:off x="368022" y="2888594"/>
            <a:ext cx="3170307" cy="399639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PRECAUCIÓN CON: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Contraseñas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Redes sociales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Envío de información sensible</a:t>
            </a:r>
          </a:p>
        </p:txBody>
      </p:sp>
    </p:spTree>
    <p:extLst>
      <p:ext uri="{BB962C8B-B14F-4D97-AF65-F5344CB8AC3E}">
        <p14:creationId xmlns:p14="http://schemas.microsoft.com/office/powerpoint/2010/main" val="1500512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mo 24">
            <a:extLst>
              <a:ext uri="{FF2B5EF4-FFF2-40B4-BE49-F238E27FC236}">
                <a16:creationId xmlns="" xmlns:a16="http://schemas.microsoft.com/office/drawing/2014/main" id="{23F92421-C17C-4833-B658-1775757EA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CC011FF-D2AE-462C-93B3-898EA7BC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¿CÓMO PROTEGERSE EN LA RED?</a:t>
            </a:r>
          </a:p>
        </p:txBody>
      </p:sp>
      <p:sp>
        <p:nvSpPr>
          <p:cNvPr id="10" name="Rectángulo: esquinas diagonales redondeadas 9">
            <a:extLst>
              <a:ext uri="{FF2B5EF4-FFF2-40B4-BE49-F238E27FC236}">
                <a16:creationId xmlns="" xmlns:a16="http://schemas.microsoft.com/office/drawing/2014/main" id="{E8DF1B8F-25BD-45FE-83AD-6592F670038D}"/>
              </a:ext>
            </a:extLst>
          </p:cNvPr>
          <p:cNvSpPr/>
          <p:nvPr/>
        </p:nvSpPr>
        <p:spPr>
          <a:xfrm>
            <a:off x="4161183" y="2966142"/>
            <a:ext cx="4731026" cy="2931076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: esquinas diagonales redondeadas 7">
            <a:extLst>
              <a:ext uri="{FF2B5EF4-FFF2-40B4-BE49-F238E27FC236}">
                <a16:creationId xmlns="" xmlns:a16="http://schemas.microsoft.com/office/drawing/2014/main" id="{B0FF35C2-91A1-4D55-A6B4-548F22053EF8}"/>
              </a:ext>
            </a:extLst>
          </p:cNvPr>
          <p:cNvSpPr/>
          <p:nvPr/>
        </p:nvSpPr>
        <p:spPr>
          <a:xfrm>
            <a:off x="4174330" y="248962"/>
            <a:ext cx="4731026" cy="2468218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0C4DDAAC-94D8-4907-A8B0-4616313B741A}"/>
              </a:ext>
            </a:extLst>
          </p:cNvPr>
          <p:cNvSpPr txBox="1">
            <a:spLocks/>
          </p:cNvSpPr>
          <p:nvPr/>
        </p:nvSpPr>
        <p:spPr>
          <a:xfrm>
            <a:off x="4572000" y="3044825"/>
            <a:ext cx="4004985" cy="399639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PROTECCIONES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Antivirus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Actualizaciones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Copias de seguridad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Https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Descargas oficiales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62ADBC88-B57F-499D-A8E5-912F0A7EDED9}"/>
              </a:ext>
            </a:extLst>
          </p:cNvPr>
          <p:cNvSpPr txBox="1">
            <a:spLocks/>
          </p:cNvSpPr>
          <p:nvPr/>
        </p:nvSpPr>
        <p:spPr>
          <a:xfrm>
            <a:off x="4572000" y="248962"/>
            <a:ext cx="3289578" cy="399639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RIESGOS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Virus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Fraudes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Ingeniería social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Phishing</a:t>
            </a:r>
          </a:p>
        </p:txBody>
      </p:sp>
    </p:spTree>
    <p:extLst>
      <p:ext uri="{BB962C8B-B14F-4D97-AF65-F5344CB8AC3E}">
        <p14:creationId xmlns:p14="http://schemas.microsoft.com/office/powerpoint/2010/main" val="345792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mo 24">
            <a:extLst>
              <a:ext uri="{FF2B5EF4-FFF2-40B4-BE49-F238E27FC236}">
                <a16:creationId xmlns="" xmlns:a16="http://schemas.microsoft.com/office/drawing/2014/main" id="{4E085109-A361-49FA-9BD0-8F84D5AE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1777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¿Y SI SURGE UN PROBLEMA?</a:t>
            </a:r>
          </a:p>
        </p:txBody>
      </p:sp>
      <p:sp>
        <p:nvSpPr>
          <p:cNvPr id="7" name="Rectángulo: esquinas diagonales redondeadas 6">
            <a:extLst>
              <a:ext uri="{FF2B5EF4-FFF2-40B4-BE49-F238E27FC236}">
                <a16:creationId xmlns="" xmlns:a16="http://schemas.microsoft.com/office/drawing/2014/main" id="{A0C80DE2-AD80-4305-A32C-75FA3AD24F46}"/>
              </a:ext>
            </a:extLst>
          </p:cNvPr>
          <p:cNvSpPr/>
          <p:nvPr/>
        </p:nvSpPr>
        <p:spPr>
          <a:xfrm>
            <a:off x="139700" y="59908"/>
            <a:ext cx="3107084" cy="3875988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3A3AA79-C73F-4AB5-AA3F-8FAE227948B8}"/>
              </a:ext>
            </a:extLst>
          </p:cNvPr>
          <p:cNvSpPr txBox="1">
            <a:spLocks/>
          </p:cNvSpPr>
          <p:nvPr/>
        </p:nvSpPr>
        <p:spPr>
          <a:xfrm>
            <a:off x="404193" y="375824"/>
            <a:ext cx="2842591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SIEMPRE HAY UNA SOLUCIÓN: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Protégete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Reacciona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Cuéntalo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Actúa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Aprende</a:t>
            </a:r>
          </a:p>
        </p:txBody>
      </p:sp>
    </p:spTree>
    <p:extLst>
      <p:ext uri="{BB962C8B-B14F-4D97-AF65-F5344CB8AC3E}">
        <p14:creationId xmlns:p14="http://schemas.microsoft.com/office/powerpoint/2010/main" val="3248296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912BFD-CAF9-48D0-8A82-1907B281D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EN IS4K OS AYUDAMOS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60DF577C-FACE-4C9A-AD29-7A1C2392E252}"/>
              </a:ext>
            </a:extLst>
          </p:cNvPr>
          <p:cNvSpPr txBox="1">
            <a:spLocks/>
          </p:cNvSpPr>
          <p:nvPr/>
        </p:nvSpPr>
        <p:spPr>
          <a:xfrm>
            <a:off x="3090997" y="2590357"/>
            <a:ext cx="4024784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600" dirty="0">
                <a:solidFill>
                  <a:srgbClr val="336699"/>
                </a:solidFill>
              </a:rPr>
              <a:t>www.is4k.es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  <p:pic>
        <p:nvPicPr>
          <p:cNvPr id="4098" name="Picture 2" descr="CÃ³mic Los Vengadores: Acoso nunca mÃ¡s">
            <a:extLst>
              <a:ext uri="{FF2B5EF4-FFF2-40B4-BE49-F238E27FC236}">
                <a16:creationId xmlns="" xmlns:a16="http://schemas.microsoft.com/office/drawing/2014/main" id="{70865AF1-BACD-4832-9E12-58DAB953A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699" y="149328"/>
            <a:ext cx="2951298" cy="234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Ãrboles de decisiones para trabajar la seguridad en Internet">
            <a:extLst>
              <a:ext uri="{FF2B5EF4-FFF2-40B4-BE49-F238E27FC236}">
                <a16:creationId xmlns="" xmlns:a16="http://schemas.microsoft.com/office/drawing/2014/main" id="{5E372B33-64DE-4BD3-B413-5089D6661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541" y="149327"/>
            <a:ext cx="3227452" cy="234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anner Cyberscouts">
            <a:extLst>
              <a:ext uri="{FF2B5EF4-FFF2-40B4-BE49-F238E27FC236}">
                <a16:creationId xmlns="" xmlns:a16="http://schemas.microsoft.com/office/drawing/2014/main" id="{FABA1892-59C9-43F8-AEAA-4FD0256D0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6087" y="149329"/>
            <a:ext cx="2027583" cy="234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23" y="3208519"/>
            <a:ext cx="5618205" cy="2881131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90E5942E-D63A-4FB3-AF4B-A4B822A473C6}"/>
              </a:ext>
            </a:extLst>
          </p:cNvPr>
          <p:cNvSpPr/>
          <p:nvPr/>
        </p:nvSpPr>
        <p:spPr>
          <a:xfrm>
            <a:off x="2676939" y="2590357"/>
            <a:ext cx="3498574" cy="709481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94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mo 24">
            <a:extLst>
              <a:ext uri="{FF2B5EF4-FFF2-40B4-BE49-F238E27FC236}">
                <a16:creationId xmlns="" xmlns:a16="http://schemas.microsoft.com/office/drawing/2014/main" id="{B7D0611F-013D-4CF9-885F-FCA38DF35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1777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esquinas diagonales redondeadas 5">
            <a:extLst>
              <a:ext uri="{FF2B5EF4-FFF2-40B4-BE49-F238E27FC236}">
                <a16:creationId xmlns="" xmlns:a16="http://schemas.microsoft.com/office/drawing/2014/main" id="{02B42411-4813-4B51-B776-88A1CD39158B}"/>
              </a:ext>
            </a:extLst>
          </p:cNvPr>
          <p:cNvSpPr/>
          <p:nvPr/>
        </p:nvSpPr>
        <p:spPr>
          <a:xfrm>
            <a:off x="3790122" y="1643269"/>
            <a:ext cx="5115339" cy="3167270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3381292B-0F0B-4305-855A-3738F5670E6C}"/>
              </a:ext>
            </a:extLst>
          </p:cNvPr>
          <p:cNvSpPr txBox="1">
            <a:spLocks/>
          </p:cNvSpPr>
          <p:nvPr/>
        </p:nvSpPr>
        <p:spPr>
          <a:xfrm>
            <a:off x="3856382" y="1845371"/>
            <a:ext cx="4982818" cy="326189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¿Cuánto tiempo dedicamos a las redes sociales?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>
              <a:solidFill>
                <a:srgbClr val="3366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¿Por qué nos gustan?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>
              <a:solidFill>
                <a:srgbClr val="3366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¿Conocemos los riesgos?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48E039B3-84DC-4C11-9CEB-9F272B593DF8}"/>
              </a:ext>
            </a:extLst>
          </p:cNvPr>
          <p:cNvSpPr/>
          <p:nvPr/>
        </p:nvSpPr>
        <p:spPr>
          <a:xfrm rot="20461234">
            <a:off x="-151891" y="5153592"/>
            <a:ext cx="1023555" cy="10493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4" descr="Resultado de imagen de logo tik tok">
            <a:extLst>
              <a:ext uri="{FF2B5EF4-FFF2-40B4-BE49-F238E27FC236}">
                <a16:creationId xmlns="" xmlns:a16="http://schemas.microsoft.com/office/drawing/2014/main" id="{FB9A5D00-63F7-4FE4-B331-13DB6FE10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509702">
            <a:off x="-136962" y="5248283"/>
            <a:ext cx="932316" cy="90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A77D583B-8E48-4666-9D0A-CF9A6D6E8CB5}"/>
              </a:ext>
            </a:extLst>
          </p:cNvPr>
          <p:cNvSpPr/>
          <p:nvPr/>
        </p:nvSpPr>
        <p:spPr>
          <a:xfrm>
            <a:off x="-55635" y="6093140"/>
            <a:ext cx="967573" cy="692388"/>
          </a:xfrm>
          <a:prstGeom prst="rect">
            <a:avLst/>
          </a:prstGeom>
          <a:solidFill>
            <a:srgbClr val="009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NUESTRA RUTINA DE REDES SOCIALES</a:t>
            </a:r>
          </a:p>
        </p:txBody>
      </p:sp>
    </p:spTree>
    <p:extLst>
      <p:ext uri="{BB962C8B-B14F-4D97-AF65-F5344CB8AC3E}">
        <p14:creationId xmlns:p14="http://schemas.microsoft.com/office/powerpoint/2010/main" val="998840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B1D425-D47B-4673-923A-8BBAF392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¿QUÉ HAS APRENDIDO?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0B44C6BE-E56F-4FF3-9FAE-DD916A3310EB}"/>
              </a:ext>
            </a:extLst>
          </p:cNvPr>
          <p:cNvSpPr txBox="1">
            <a:spLocks/>
          </p:cNvSpPr>
          <p:nvPr/>
        </p:nvSpPr>
        <p:spPr>
          <a:xfrm>
            <a:off x="292099" y="3591611"/>
            <a:ext cx="8626614" cy="214658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a) Es un sinónimo de contraseña</a:t>
            </a:r>
          </a:p>
          <a:p>
            <a:r>
              <a:rPr lang="es-ES" sz="3000" dirty="0">
                <a:solidFill>
                  <a:srgbClr val="336699"/>
                </a:solidFill>
              </a:rPr>
              <a:t>b) Es la manera en que nos presentamos en Internet</a:t>
            </a:r>
          </a:p>
          <a:p>
            <a:r>
              <a:rPr lang="es-ES" sz="3000" dirty="0">
                <a:solidFill>
                  <a:srgbClr val="336699"/>
                </a:solidFill>
              </a:rPr>
              <a:t>c) Es la información que hay sobre nosotros en la Red</a:t>
            </a:r>
          </a:p>
          <a:p>
            <a:r>
              <a:rPr lang="es-ES" sz="3000" dirty="0">
                <a:solidFill>
                  <a:srgbClr val="336699"/>
                </a:solidFill>
              </a:rPr>
              <a:t>d) Coincide con nuestra identidad real</a:t>
            </a:r>
          </a:p>
        </p:txBody>
      </p:sp>
      <p:pic>
        <p:nvPicPr>
          <p:cNvPr id="6146" name="Picture 2" descr="demo 24">
            <a:extLst>
              <a:ext uri="{FF2B5EF4-FFF2-40B4-BE49-F238E27FC236}">
                <a16:creationId xmlns="" xmlns:a16="http://schemas.microsoft.com/office/drawing/2014/main" id="{A8629F19-96EC-4B65-9D10-7F60DA50A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426226" cy="34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96405C8F-EFE0-404C-A058-C5A2B06DB228}"/>
              </a:ext>
            </a:extLst>
          </p:cNvPr>
          <p:cNvSpPr/>
          <p:nvPr/>
        </p:nvSpPr>
        <p:spPr>
          <a:xfrm>
            <a:off x="4665308" y="238095"/>
            <a:ext cx="4253405" cy="3028294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7C7315A8-40B5-4C08-B783-5FBB777992BB}"/>
              </a:ext>
            </a:extLst>
          </p:cNvPr>
          <p:cNvSpPr txBox="1">
            <a:spLocks/>
          </p:cNvSpPr>
          <p:nvPr/>
        </p:nvSpPr>
        <p:spPr>
          <a:xfrm>
            <a:off x="4665307" y="817176"/>
            <a:ext cx="4253405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sz="3600" dirty="0">
                <a:solidFill>
                  <a:srgbClr val="336699"/>
                </a:solidFill>
              </a:rPr>
              <a:t>¿A qué nos referimos con identidad digital?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s-ES" sz="3600" dirty="0">
              <a:solidFill>
                <a:srgbClr val="336699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695512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B1D425-D47B-4673-923A-8BBAF392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¿QUÉ HAS APRENDIDO?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0B44C6BE-E56F-4FF3-9FAE-DD916A3310EB}"/>
              </a:ext>
            </a:extLst>
          </p:cNvPr>
          <p:cNvSpPr txBox="1">
            <a:spLocks/>
          </p:cNvSpPr>
          <p:nvPr/>
        </p:nvSpPr>
        <p:spPr>
          <a:xfrm>
            <a:off x="292099" y="3591611"/>
            <a:ext cx="8957918" cy="214658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a) Sí, todos los que observamos la situación podemos ayudar a frenarla</a:t>
            </a:r>
            <a:br>
              <a:rPr lang="es-ES" sz="3000" dirty="0">
                <a:solidFill>
                  <a:srgbClr val="336699"/>
                </a:solidFill>
              </a:rPr>
            </a:br>
            <a:r>
              <a:rPr lang="es-ES" sz="3000" dirty="0">
                <a:solidFill>
                  <a:srgbClr val="336699"/>
                </a:solidFill>
              </a:rPr>
              <a:t>b) No, es imposible, siempre habrá acoso en Internet</a:t>
            </a:r>
          </a:p>
          <a:p>
            <a:r>
              <a:rPr lang="es-ES" sz="3000" dirty="0">
                <a:solidFill>
                  <a:srgbClr val="336699"/>
                </a:solidFill>
              </a:rPr>
              <a:t>c) Sí, si no nos unimos a las burlas y humillaciones</a:t>
            </a:r>
          </a:p>
          <a:p>
            <a:r>
              <a:rPr lang="es-ES" sz="3000" dirty="0">
                <a:solidFill>
                  <a:srgbClr val="336699"/>
                </a:solidFill>
              </a:rPr>
              <a:t>d) No, algunos se lo tienen merecido</a:t>
            </a:r>
          </a:p>
        </p:txBody>
      </p:sp>
      <p:pic>
        <p:nvPicPr>
          <p:cNvPr id="6" name="Picture 2" descr="AgresiÃ³n, discusiÃ³n, conflicto, estrÃ©s, lucha">
            <a:extLst>
              <a:ext uri="{FF2B5EF4-FFF2-40B4-BE49-F238E27FC236}">
                <a16:creationId xmlns="" xmlns:a16="http://schemas.microsoft.com/office/drawing/2014/main" id="{A20FE9EC-7D9D-4D21-8F20-D818A7C56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6678" y="294135"/>
            <a:ext cx="3995223" cy="297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: esquinas redondeadas 6">
            <a:extLst>
              <a:ext uri="{FF2B5EF4-FFF2-40B4-BE49-F238E27FC236}">
                <a16:creationId xmlns="" xmlns:a16="http://schemas.microsoft.com/office/drawing/2014/main" id="{36AA6002-AF47-4533-B86E-799B6DB4D0A9}"/>
              </a:ext>
            </a:extLst>
          </p:cNvPr>
          <p:cNvSpPr/>
          <p:nvPr/>
        </p:nvSpPr>
        <p:spPr>
          <a:xfrm>
            <a:off x="332933" y="266115"/>
            <a:ext cx="4253405" cy="3028294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145B7191-AE14-4C5F-9296-482A134C746D}"/>
              </a:ext>
            </a:extLst>
          </p:cNvPr>
          <p:cNvSpPr txBox="1">
            <a:spLocks/>
          </p:cNvSpPr>
          <p:nvPr/>
        </p:nvSpPr>
        <p:spPr>
          <a:xfrm>
            <a:off x="332933" y="817176"/>
            <a:ext cx="4253405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sz="3600" dirty="0">
                <a:solidFill>
                  <a:srgbClr val="336699"/>
                </a:solidFill>
              </a:rPr>
              <a:t>¿Tenemos poder para acabar con el ciberacoso?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s-ES" sz="3600" dirty="0">
              <a:solidFill>
                <a:srgbClr val="336699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2659422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B1D425-D47B-4673-923A-8BBAF392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¿QUÉ HAS APRENDIDO?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0B44C6BE-E56F-4FF3-9FAE-DD916A3310EB}"/>
              </a:ext>
            </a:extLst>
          </p:cNvPr>
          <p:cNvSpPr txBox="1">
            <a:spLocks/>
          </p:cNvSpPr>
          <p:nvPr/>
        </p:nvSpPr>
        <p:spPr>
          <a:xfrm>
            <a:off x="292098" y="3591611"/>
            <a:ext cx="8851901" cy="214658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>
              <a:buAutoNum type="alphaLcParenR"/>
            </a:pPr>
            <a:r>
              <a:rPr lang="es-ES" sz="3000" dirty="0">
                <a:solidFill>
                  <a:srgbClr val="336699"/>
                </a:solidFill>
              </a:rPr>
              <a:t>Permite activar un teléfono nuevo</a:t>
            </a:r>
          </a:p>
          <a:p>
            <a:r>
              <a:rPr lang="es-ES" sz="3000" dirty="0">
                <a:solidFill>
                  <a:srgbClr val="336699"/>
                </a:solidFill>
              </a:rPr>
              <a:t>b) Te ayuda a proteger mejor tus cuentas de redes sociales y correo electrónico</a:t>
            </a:r>
          </a:p>
          <a:p>
            <a:r>
              <a:rPr lang="es-ES" sz="3000" dirty="0">
                <a:solidFill>
                  <a:srgbClr val="336699"/>
                </a:solidFill>
              </a:rPr>
              <a:t>c) Es un proceso muy complejo, no merece la pena</a:t>
            </a:r>
          </a:p>
          <a:p>
            <a:r>
              <a:rPr lang="es-ES" sz="3000" dirty="0">
                <a:solidFill>
                  <a:srgbClr val="336699"/>
                </a:solidFill>
              </a:rPr>
              <a:t>d) Utiliza un mensaje de texto para autentificarte</a:t>
            </a:r>
          </a:p>
        </p:txBody>
      </p:sp>
      <p:pic>
        <p:nvPicPr>
          <p:cNvPr id="6" name="Picture 2" descr="demo 24">
            <a:extLst>
              <a:ext uri="{FF2B5EF4-FFF2-40B4-BE49-F238E27FC236}">
                <a16:creationId xmlns="" xmlns:a16="http://schemas.microsoft.com/office/drawing/2014/main" id="{0C02CC77-713B-44CB-BF47-31361CF62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3118"/>
            <a:ext cx="45852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: esquinas redondeadas 6">
            <a:extLst>
              <a:ext uri="{FF2B5EF4-FFF2-40B4-BE49-F238E27FC236}">
                <a16:creationId xmlns="" xmlns:a16="http://schemas.microsoft.com/office/drawing/2014/main" id="{F81241D8-E6BC-47D4-B883-508DE28CB55D}"/>
              </a:ext>
            </a:extLst>
          </p:cNvPr>
          <p:cNvSpPr/>
          <p:nvPr/>
        </p:nvSpPr>
        <p:spPr>
          <a:xfrm>
            <a:off x="4823791" y="238095"/>
            <a:ext cx="4094922" cy="3028294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7945178E-83B4-412B-9BB6-281164A26BDE}"/>
              </a:ext>
            </a:extLst>
          </p:cNvPr>
          <p:cNvSpPr txBox="1">
            <a:spLocks/>
          </p:cNvSpPr>
          <p:nvPr/>
        </p:nvSpPr>
        <p:spPr>
          <a:xfrm>
            <a:off x="5208104" y="1044796"/>
            <a:ext cx="3326295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sz="3600" dirty="0">
                <a:solidFill>
                  <a:srgbClr val="336699"/>
                </a:solidFill>
              </a:rPr>
              <a:t>La verificación en dos pasos…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s-ES" sz="3600" dirty="0">
              <a:solidFill>
                <a:srgbClr val="336699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489235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SABEMOS QUE EXISTEN RIESGOS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32C7B907-1579-49C6-8EFB-21C58D725B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4254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E6D052F3-9D0F-4D87-933F-1F1F240762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80933"/>
            <a:ext cx="9144000" cy="251595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C0C61F5F-136B-4FD0-ABB0-F8E793C2E18E}"/>
              </a:ext>
            </a:extLst>
          </p:cNvPr>
          <p:cNvSpPr/>
          <p:nvPr/>
        </p:nvSpPr>
        <p:spPr>
          <a:xfrm>
            <a:off x="0" y="3418201"/>
            <a:ext cx="9144000" cy="102488"/>
          </a:xfrm>
          <a:prstGeom prst="rect">
            <a:avLst/>
          </a:prstGeom>
          <a:solidFill>
            <a:srgbClr val="009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06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CONTENIDOS POTENCIALMENTE PELIGROSOS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88C1C84B-E9CE-4168-A30B-ED13CB3B243D}"/>
              </a:ext>
            </a:extLst>
          </p:cNvPr>
          <p:cNvGrpSpPr/>
          <p:nvPr/>
        </p:nvGrpSpPr>
        <p:grpSpPr>
          <a:xfrm>
            <a:off x="546780" y="436869"/>
            <a:ext cx="8050439" cy="5270276"/>
            <a:chOff x="546780" y="436869"/>
            <a:chExt cx="8050439" cy="5270276"/>
          </a:xfrm>
        </p:grpSpPr>
        <p:pic>
          <p:nvPicPr>
            <p:cNvPr id="5" name="Picture 2" descr="demo 24">
              <a:extLst>
                <a:ext uri="{FF2B5EF4-FFF2-40B4-BE49-F238E27FC236}">
                  <a16:creationId xmlns="" xmlns:a16="http://schemas.microsoft.com/office/drawing/2014/main" id="{0AC37A3D-ED09-48EB-9B5C-01D64235E2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6780" y="436869"/>
              <a:ext cx="3486873" cy="2479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demo 24">
              <a:extLst>
                <a:ext uri="{FF2B5EF4-FFF2-40B4-BE49-F238E27FC236}">
                  <a16:creationId xmlns="" xmlns:a16="http://schemas.microsoft.com/office/drawing/2014/main" id="{045B0EEC-9FE1-42CF-918B-5F7E104B25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6781" y="3298661"/>
              <a:ext cx="3486872" cy="240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>
              <a:extLst>
                <a:ext uri="{FF2B5EF4-FFF2-40B4-BE49-F238E27FC236}">
                  <a16:creationId xmlns="" xmlns:a16="http://schemas.microsoft.com/office/drawing/2014/main" id="{39980D75-A7CB-497B-B4F1-263CBEBAB7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80219" y="3298661"/>
              <a:ext cx="3617000" cy="2408484"/>
            </a:xfrm>
            <a:prstGeom prst="rect">
              <a:avLst/>
            </a:prstGeom>
          </p:spPr>
        </p:pic>
      </p:grp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478806FC-F613-49BF-8B80-49F9E67BD3CD}"/>
              </a:ext>
            </a:extLst>
          </p:cNvPr>
          <p:cNvSpPr txBox="1">
            <a:spLocks/>
          </p:cNvSpPr>
          <p:nvPr/>
        </p:nvSpPr>
        <p:spPr>
          <a:xfrm>
            <a:off x="4572000" y="303100"/>
            <a:ext cx="4857129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Contenidos para otras edades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Contenidos que no entendemos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Contenidos negativos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Contenidos falsos</a:t>
            </a:r>
          </a:p>
        </p:txBody>
      </p:sp>
    </p:spTree>
    <p:extLst>
      <p:ext uri="{BB962C8B-B14F-4D97-AF65-F5344CB8AC3E}">
        <p14:creationId xmlns:p14="http://schemas.microsoft.com/office/powerpoint/2010/main" val="187734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emo 24">
            <a:extLst>
              <a:ext uri="{FF2B5EF4-FFF2-40B4-BE49-F238E27FC236}">
                <a16:creationId xmlns="" xmlns:a16="http://schemas.microsoft.com/office/drawing/2014/main" id="{DCFF3215-F0B7-4491-B0CE-58FD69AFEE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-1" y="-17398"/>
            <a:ext cx="9144001" cy="610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CONTACTO CON COMUNIDADES PELIGROSAS</a:t>
            </a:r>
          </a:p>
        </p:txBody>
      </p:sp>
      <p:sp>
        <p:nvSpPr>
          <p:cNvPr id="6" name="Rectángulo: esquinas diagonales redondeadas 5">
            <a:extLst>
              <a:ext uri="{FF2B5EF4-FFF2-40B4-BE49-F238E27FC236}">
                <a16:creationId xmlns="" xmlns:a16="http://schemas.microsoft.com/office/drawing/2014/main" id="{1BC38B18-2370-48EE-AA57-A0D942CB74E9}"/>
              </a:ext>
            </a:extLst>
          </p:cNvPr>
          <p:cNvSpPr/>
          <p:nvPr/>
        </p:nvSpPr>
        <p:spPr>
          <a:xfrm>
            <a:off x="139699" y="3954527"/>
            <a:ext cx="5359953" cy="1889681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0A48862B-A261-4ED8-B580-34A1B6305742}"/>
              </a:ext>
            </a:extLst>
          </p:cNvPr>
          <p:cNvSpPr txBox="1">
            <a:spLocks/>
          </p:cNvSpPr>
          <p:nvPr/>
        </p:nvSpPr>
        <p:spPr>
          <a:xfrm>
            <a:off x="258968" y="4147929"/>
            <a:ext cx="5240683" cy="254365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Contenidos sobre: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Extremismo, odio y violencia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Riesgos para la salud</a:t>
            </a:r>
          </a:p>
        </p:txBody>
      </p:sp>
    </p:spTree>
    <p:extLst>
      <p:ext uri="{BB962C8B-B14F-4D97-AF65-F5344CB8AC3E}">
        <p14:creationId xmlns:p14="http://schemas.microsoft.com/office/powerpoint/2010/main" val="345577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LOS RETOS VIRALES Y SUS RIESGOS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81192A7-AABC-4B6D-82A5-5CC204A736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7253"/>
            <a:ext cx="6054809" cy="32515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01C2823-373E-446B-AF09-FB5CF96C90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51546"/>
            <a:ext cx="6190925" cy="28381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9BBA81C-E8C4-489E-A2B7-2595C2BFB1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666" y="344556"/>
            <a:ext cx="2970334" cy="544664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935DA5B2-FD8A-42EB-AABD-8F508AB15030}"/>
              </a:ext>
            </a:extLst>
          </p:cNvPr>
          <p:cNvSpPr/>
          <p:nvPr/>
        </p:nvSpPr>
        <p:spPr>
          <a:xfrm>
            <a:off x="0" y="3211165"/>
            <a:ext cx="6190924" cy="102488"/>
          </a:xfrm>
          <a:prstGeom prst="rect">
            <a:avLst/>
          </a:prstGeom>
          <a:solidFill>
            <a:srgbClr val="009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26AEBEA6-7DAD-4C74-9A39-C975AA5AB88F}"/>
              </a:ext>
            </a:extLst>
          </p:cNvPr>
          <p:cNvSpPr/>
          <p:nvPr/>
        </p:nvSpPr>
        <p:spPr>
          <a:xfrm rot="16200000">
            <a:off x="3179275" y="2994391"/>
            <a:ext cx="6108530" cy="119747"/>
          </a:xfrm>
          <a:prstGeom prst="rect">
            <a:avLst/>
          </a:prstGeom>
          <a:solidFill>
            <a:srgbClr val="009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15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MI PRIVACIDAD EN LÍNEA</a:t>
            </a:r>
          </a:p>
        </p:txBody>
      </p:sp>
      <p:sp>
        <p:nvSpPr>
          <p:cNvPr id="5" name="Rectángulo: esquinas diagonales redondeadas 4">
            <a:extLst>
              <a:ext uri="{FF2B5EF4-FFF2-40B4-BE49-F238E27FC236}">
                <a16:creationId xmlns="" xmlns:a16="http://schemas.microsoft.com/office/drawing/2014/main" id="{FE28331D-65DA-4832-B5DD-3D619FF57999}"/>
              </a:ext>
            </a:extLst>
          </p:cNvPr>
          <p:cNvSpPr/>
          <p:nvPr/>
        </p:nvSpPr>
        <p:spPr>
          <a:xfrm>
            <a:off x="397566" y="3763617"/>
            <a:ext cx="8348870" cy="1497496"/>
          </a:xfrm>
          <a:prstGeom prst="round2Diag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8553B117-AAD9-40E4-88FD-578C3410219E}"/>
              </a:ext>
            </a:extLst>
          </p:cNvPr>
          <p:cNvSpPr txBox="1">
            <a:spLocks/>
          </p:cNvSpPr>
          <p:nvPr/>
        </p:nvSpPr>
        <p:spPr>
          <a:xfrm>
            <a:off x="397566" y="4512365"/>
            <a:ext cx="8938041" cy="254365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¿Cuánta información existe sobre ti en Internet?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¿Tienes control sobre tus datos?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ED9A8C0-1DF1-44C7-B9AF-E45B711A26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" y="98362"/>
            <a:ext cx="4508034" cy="402306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12A73AF7-F961-4E82-82DD-12F6653C10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3713" y="145255"/>
            <a:ext cx="4466321" cy="395284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B3E99B6-E80C-469A-BC18-3FE0D8F933CC}"/>
              </a:ext>
            </a:extLst>
          </p:cNvPr>
          <p:cNvSpPr/>
          <p:nvPr/>
        </p:nvSpPr>
        <p:spPr>
          <a:xfrm>
            <a:off x="0" y="4174828"/>
            <a:ext cx="9144000" cy="102488"/>
          </a:xfrm>
          <a:prstGeom prst="rect">
            <a:avLst/>
          </a:prstGeom>
          <a:solidFill>
            <a:srgbClr val="009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49D2C068-A37A-4102-BA4C-0FA3ADF92680}"/>
              </a:ext>
            </a:extLst>
          </p:cNvPr>
          <p:cNvSpPr/>
          <p:nvPr/>
        </p:nvSpPr>
        <p:spPr>
          <a:xfrm rot="16200000">
            <a:off x="2545513" y="2024532"/>
            <a:ext cx="4174828" cy="125764"/>
          </a:xfrm>
          <a:prstGeom prst="rect">
            <a:avLst/>
          </a:prstGeom>
          <a:solidFill>
            <a:srgbClr val="009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37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LA BÚSQUEDA DE RECONOCIMIENTO SOCIAL</a:t>
            </a:r>
          </a:p>
        </p:txBody>
      </p:sp>
      <p:pic>
        <p:nvPicPr>
          <p:cNvPr id="6146" name="Picture 2" descr="demo 24">
            <a:extLst>
              <a:ext uri="{FF2B5EF4-FFF2-40B4-BE49-F238E27FC236}">
                <a16:creationId xmlns="" xmlns:a16="http://schemas.microsoft.com/office/drawing/2014/main" id="{6755F019-DCDC-4F3C-A561-5BAA987A9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esquinas diagonales redondeadas 5">
            <a:extLst>
              <a:ext uri="{FF2B5EF4-FFF2-40B4-BE49-F238E27FC236}">
                <a16:creationId xmlns="" xmlns:a16="http://schemas.microsoft.com/office/drawing/2014/main" id="{C481FBDC-53BC-4A91-AC10-F2A7C868ABF6}"/>
              </a:ext>
            </a:extLst>
          </p:cNvPr>
          <p:cNvSpPr/>
          <p:nvPr/>
        </p:nvSpPr>
        <p:spPr>
          <a:xfrm>
            <a:off x="6122504" y="1861446"/>
            <a:ext cx="2849218" cy="4035771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7FD6EAEB-9B7E-48CC-9605-7ECDF9CCDB93}"/>
              </a:ext>
            </a:extLst>
          </p:cNvPr>
          <p:cNvSpPr txBox="1">
            <a:spLocks/>
          </p:cNvSpPr>
          <p:nvPr/>
        </p:nvSpPr>
        <p:spPr>
          <a:xfrm>
            <a:off x="6248951" y="1988967"/>
            <a:ext cx="2722771" cy="254365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Buscamos…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Formar parte de un grupo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Popularidad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Amistades con gustos en común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Aceptación</a:t>
            </a:r>
          </a:p>
        </p:txBody>
      </p:sp>
    </p:spTree>
    <p:extLst>
      <p:ext uri="{BB962C8B-B14F-4D97-AF65-F5344CB8AC3E}">
        <p14:creationId xmlns:p14="http://schemas.microsoft.com/office/powerpoint/2010/main" val="1719713094"/>
      </p:ext>
    </p:extLst>
  </p:cSld>
  <p:clrMapOvr>
    <a:masterClrMapping/>
  </p:clrMapOvr>
</p:sld>
</file>

<file path=ppt/theme/theme1.xml><?xml version="1.0" encoding="utf-8"?>
<a:theme xmlns:a="http://schemas.openxmlformats.org/drawingml/2006/main" name="ppt extendida">
  <a:themeElements>
    <a:clrScheme name="Personalizado 2">
      <a:dk1>
        <a:sysClr val="windowText" lastClr="000000"/>
      </a:dk1>
      <a:lt1>
        <a:sysClr val="window" lastClr="FFFFFF"/>
      </a:lt1>
      <a:dk2>
        <a:srgbClr val="009ADA"/>
      </a:dk2>
      <a:lt2>
        <a:srgbClr val="BFBFBF"/>
      </a:lt2>
      <a:accent1>
        <a:srgbClr val="009ADA"/>
      </a:accent1>
      <a:accent2>
        <a:srgbClr val="68757E"/>
      </a:accent2>
      <a:accent3>
        <a:srgbClr val="9DB800"/>
      </a:accent3>
      <a:accent4>
        <a:srgbClr val="9DB800"/>
      </a:accent4>
      <a:accent5>
        <a:srgbClr val="8AA2AF"/>
      </a:accent5>
      <a:accent6>
        <a:srgbClr val="BFBFBF"/>
      </a:accent6>
      <a:hlink>
        <a:srgbClr val="009ADA"/>
      </a:hlink>
      <a:folHlink>
        <a:srgbClr val="000000"/>
      </a:folHlink>
    </a:clrScheme>
    <a:fontScheme name="INCIB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73137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3" id="{F59559BD-9879-415E-8D24-042D29FE2752}" vid="{574DB95F-CFCD-48BC-9BB0-D2474FB898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Plantilla_Cibercooperantes</Template>
  <TotalTime>0</TotalTime>
  <Words>647</Words>
  <Application>Microsoft Office PowerPoint</Application>
  <PresentationFormat>Presentación en pantalla (4:3)</PresentationFormat>
  <Paragraphs>143</Paragraphs>
  <Slides>33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Calibri</vt:lpstr>
      <vt:lpstr>Century Gothic</vt:lpstr>
      <vt:lpstr>Wingdings</vt:lpstr>
      <vt:lpstr>ppt extendida</vt:lpstr>
      <vt:lpstr>LA CIBERSEGURIDAD ES PARTE DE TU DÍA A DÍA (MENORES A PARTIR DE 14 AÑOS)</vt:lpstr>
      <vt:lpstr>¿HACES UN USO SALUDABLE DE INTERNET?</vt:lpstr>
      <vt:lpstr>NUESTRA RUTINA DE REDES SOCIALES</vt:lpstr>
      <vt:lpstr>SABEMOS QUE EXISTEN RIESGOS</vt:lpstr>
      <vt:lpstr>CONTENIDOS POTENCIALMENTE PELIGROSOS</vt:lpstr>
      <vt:lpstr>CONTACTO CON COMUNIDADES PELIGROSAS</vt:lpstr>
      <vt:lpstr>LOS RETOS VIRALES Y SUS RIESGOS</vt:lpstr>
      <vt:lpstr>MI PRIVACIDAD EN LÍNEA</vt:lpstr>
      <vt:lpstr>LA BÚSQUEDA DE RECONOCIMIENTO SOCIAL</vt:lpstr>
      <vt:lpstr>CREA UNA IDENTIDAD DIGITAL POSITIVA</vt:lpstr>
      <vt:lpstr>CONFIGURA TU PRIVACIDAD</vt:lpstr>
      <vt:lpstr>¿PRACTICAS SEXTING?</vt:lpstr>
      <vt:lpstr>NOS RELACIONAMOS EN LÍNEA</vt:lpstr>
      <vt:lpstr>CONVIVIR EN LA RED: NETIQUETA</vt:lpstr>
      <vt:lpstr>DECIMOS NO AL CIBERACOSO</vt:lpstr>
      <vt:lpstr>TÚ PUEDES PARARLO</vt:lpstr>
      <vt:lpstr>GROOMING: ¿QUÉ ES?</vt:lpstr>
      <vt:lpstr>GROOMING: ¿QUÉ ES?</vt:lpstr>
      <vt:lpstr>HAZLE FRENTE: PROTÉGETE </vt:lpstr>
      <vt:lpstr>¿CUÁNTO TIEMPO PASAS CONECTADO?</vt:lpstr>
      <vt:lpstr>NO DEJES DE LADO TODO LO DEMÁS</vt:lpstr>
      <vt:lpstr>NO DEJES DE LADO TODO LO DEMÁS</vt:lpstr>
      <vt:lpstr>CONFIGURA TU SEGURIDAD</vt:lpstr>
      <vt:lpstr>VERIFICACIÓN EN DOS PASOS</vt:lpstr>
      <vt:lpstr>APPS CON SENTIDO COMÚN</vt:lpstr>
      <vt:lpstr>EL WIFI GRATIS TE PUEDE SALIR CARO</vt:lpstr>
      <vt:lpstr>¿CÓMO PROTEGERSE EN LA RED?</vt:lpstr>
      <vt:lpstr>¿Y SI SURGE UN PROBLEMA?</vt:lpstr>
      <vt:lpstr>EN IS4K OS AYUDAMOS</vt:lpstr>
      <vt:lpstr>¿QUÉ HAS APRENDIDO?</vt:lpstr>
      <vt:lpstr>¿QUÉ HAS APRENDIDO?</vt:lpstr>
      <vt:lpstr>¿QUÉ HAS APRENDIDO?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2019-02-01T17:16:57Z</dcterms:created>
  <dcterms:modified xsi:type="dcterms:W3CDTF">2020-02-11T09:45:17Z</dcterms:modified>
</cp:coreProperties>
</file>